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97" autoAdjust="0"/>
    <p:restoredTop sz="94610"/>
  </p:normalViewPr>
  <p:slideViewPr>
    <p:cSldViewPr snapToGrid="0" snapToObjects="1">
      <p:cViewPr varScale="1">
        <p:scale>
          <a:sx n="76" d="100"/>
          <a:sy n="76" d="100"/>
        </p:scale>
        <p:origin x="144" y="10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9E27A7CC-9B14-411A-B661-E54A9D35CF84}" type="datetimeFigureOut">
              <a:rPr lang="en-IN" smtClean="0"/>
              <a:t>24-09-2025</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23DC0FDD-2C49-45A9-9BBE-7C5960BC50EF}" type="slidenum">
              <a:rPr lang="en-IN" smtClean="0"/>
              <a:t>‹#›</a:t>
            </a:fld>
            <a:endParaRPr lang="en-IN"/>
          </a:p>
        </p:txBody>
      </p:sp>
    </p:spTree>
    <p:extLst>
      <p:ext uri="{BB962C8B-B14F-4D97-AF65-F5344CB8AC3E}">
        <p14:creationId xmlns:p14="http://schemas.microsoft.com/office/powerpoint/2010/main" val="256733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542551" y="996753"/>
            <a:ext cx="8058899" cy="3233601"/>
          </a:xfrm>
          <a:prstGeom prst="rect">
            <a:avLst/>
          </a:prstGeom>
          <a:noFill/>
          <a:ln/>
        </p:spPr>
        <p:txBody>
          <a:bodyPr wrap="square" rtlCol="0" anchor="t"/>
          <a:lstStyle/>
          <a:p>
            <a:pPr marL="0" indent="0">
              <a:lnSpc>
                <a:spcPts val="8384"/>
              </a:lnSpc>
              <a:buNone/>
            </a:pPr>
            <a:r>
              <a:rPr lang="en-US" sz="6707" b="1" dirty="0">
                <a:solidFill>
                  <a:srgbClr val="272D45"/>
                </a:solidFill>
                <a:latin typeface="Harrington" panose="04040505050A02020702" pitchFamily="82" charset="0"/>
                <a:ea typeface="Kanit" pitchFamily="34" charset="-122"/>
                <a:cs typeface="Kanit" pitchFamily="34" charset="-120"/>
              </a:rPr>
              <a:t>G.A.I.A.: </a:t>
            </a:r>
          </a:p>
          <a:p>
            <a:pPr marL="0" indent="0">
              <a:lnSpc>
                <a:spcPts val="8384"/>
              </a:lnSpc>
              <a:buNone/>
            </a:pPr>
            <a:r>
              <a:rPr lang="en-US" sz="5400" dirty="0">
                <a:solidFill>
                  <a:srgbClr val="272D45"/>
                </a:solidFill>
                <a:latin typeface="Harrington" panose="04040505050A02020702" pitchFamily="82" charset="0"/>
                <a:ea typeface="Kanit" pitchFamily="34" charset="-122"/>
                <a:cs typeface="Kanit" pitchFamily="34" charset="-120"/>
              </a:rPr>
              <a:t>Ground Assessment and Identification Assistant</a:t>
            </a:r>
            <a:endParaRPr lang="en-US" sz="5400" dirty="0">
              <a:latin typeface="Harrington" panose="04040505050A02020702" pitchFamily="82" charset="0"/>
            </a:endParaRPr>
          </a:p>
        </p:txBody>
      </p:sp>
      <p:sp>
        <p:nvSpPr>
          <p:cNvPr id="6" name="Text 3"/>
          <p:cNvSpPr/>
          <p:nvPr/>
        </p:nvSpPr>
        <p:spPr>
          <a:xfrm>
            <a:off x="542551" y="5836682"/>
            <a:ext cx="7415927" cy="1185148"/>
          </a:xfrm>
          <a:prstGeom prst="rect">
            <a:avLst/>
          </a:prstGeom>
          <a:noFill/>
          <a:ln/>
        </p:spPr>
        <p:txBody>
          <a:bodyPr wrap="square" rtlCol="0" anchor="t"/>
          <a:lstStyle/>
          <a:p>
            <a:pPr marL="0" indent="0">
              <a:lnSpc>
                <a:spcPts val="3110"/>
              </a:lnSpc>
              <a:buNone/>
            </a:pPr>
            <a:r>
              <a:rPr lang="en-US" sz="1944" dirty="0">
                <a:solidFill>
                  <a:srgbClr val="2C3249"/>
                </a:solidFill>
                <a:latin typeface="Martel Sans" pitchFamily="34" charset="0"/>
                <a:ea typeface="Martel Sans" pitchFamily="34" charset="-122"/>
                <a:cs typeface="Martel Sans" pitchFamily="34" charset="-120"/>
              </a:rPr>
              <a:t>An AI-powered pothole detection system that uses computer vision and machine learning to automatically identify and map road hazards, enabling faster repairs and safer driving.</a:t>
            </a: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2014657"/>
            <a:ext cx="7415927" cy="1064657"/>
          </a:xfrm>
          <a:prstGeom prst="rect">
            <a:avLst/>
          </a:prstGeom>
          <a:noFill/>
          <a:ln/>
        </p:spPr>
        <p:txBody>
          <a:bodyPr wrap="none" rtlCol="0" anchor="t"/>
          <a:lstStyle/>
          <a:p>
            <a:pPr marL="0" indent="0">
              <a:lnSpc>
                <a:spcPts val="8384"/>
              </a:lnSpc>
              <a:buNone/>
            </a:pPr>
            <a:r>
              <a:rPr lang="en-US" sz="6707" dirty="0">
                <a:solidFill>
                  <a:srgbClr val="272D45"/>
                </a:solidFill>
                <a:latin typeface="Kanit" pitchFamily="34" charset="0"/>
                <a:ea typeface="Kanit" pitchFamily="34" charset="-122"/>
                <a:cs typeface="Kanit" pitchFamily="34" charset="-120"/>
              </a:rPr>
              <a:t>Conclusion</a:t>
            </a:r>
            <a:endParaRPr lang="en-US" sz="6707" dirty="0"/>
          </a:p>
        </p:txBody>
      </p:sp>
      <p:sp>
        <p:nvSpPr>
          <p:cNvPr id="6" name="Text 3"/>
          <p:cNvSpPr/>
          <p:nvPr/>
        </p:nvSpPr>
        <p:spPr>
          <a:xfrm>
            <a:off x="864037" y="3449598"/>
            <a:ext cx="7415927" cy="2765346"/>
          </a:xfrm>
          <a:prstGeom prst="rect">
            <a:avLst/>
          </a:prstGeom>
          <a:noFill/>
          <a:ln/>
        </p:spPr>
        <p:txBody>
          <a:bodyPr wrap="square" rtlCol="0" anchor="t"/>
          <a:lstStyle/>
          <a:p>
            <a:pPr marL="0" indent="0">
              <a:lnSpc>
                <a:spcPts val="3110"/>
              </a:lnSpc>
              <a:buNone/>
            </a:pPr>
            <a:r>
              <a:rPr lang="en-US" sz="1944" dirty="0">
                <a:solidFill>
                  <a:srgbClr val="2C3249"/>
                </a:solidFill>
                <a:latin typeface="Martel Sans" pitchFamily="34" charset="0"/>
                <a:ea typeface="Martel Sans" pitchFamily="34" charset="-122"/>
                <a:cs typeface="Martel Sans" pitchFamily="34" charset="-120"/>
              </a:rPr>
              <a:t>G.A.I.A. has the potential to revolutionize ground assessment and identification, offering a comprehensive and efficient solution to the persistent problem of potholes and road infrastructure issues. By leveraging cutting-edge technology, G.A.I.A. can provide accurate data and insights to help municipalities prioritize repair efforts and optimally allocate resources.</a:t>
            </a:r>
            <a:endParaRPr lang="en-US" sz="1944"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971291461"/>
              </p:ext>
            </p:extLst>
          </p:nvPr>
        </p:nvGraphicFramePr>
        <p:xfrm>
          <a:off x="0" y="-1"/>
          <a:ext cx="14630400" cy="8229600"/>
        </p:xfrm>
        <a:graphic>
          <a:graphicData uri="http://schemas.openxmlformats.org/drawingml/2006/table">
            <a:tbl>
              <a:tblPr firstRow="1" bandRow="1">
                <a:tableStyleId>{073A0DAA-6AF3-43AB-8588-CEC1D06C72B9}</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566755">
                <a:tc>
                  <a:txBody>
                    <a:bodyPr/>
                    <a:lstStyle/>
                    <a:p>
                      <a:pPr algn="ctr" fontAlgn="ctr"/>
                      <a:r>
                        <a:rPr lang="en-IN" sz="1400" u="none" strike="noStrike" dirty="0">
                          <a:effectLst/>
                        </a:rPr>
                        <a:t>No.</a:t>
                      </a:r>
                      <a:endParaRPr lang="en-IN" sz="1400" b="1" i="0" u="none" strike="noStrike" dirty="0">
                        <a:solidFill>
                          <a:srgbClr val="000000"/>
                        </a:solidFill>
                        <a:effectLst/>
                        <a:latin typeface="Calibri"/>
                      </a:endParaRPr>
                    </a:p>
                  </a:txBody>
                  <a:tcPr marL="7620" marR="7620" marT="7620" marB="0" anchor="ctr"/>
                </a:tc>
                <a:tc>
                  <a:txBody>
                    <a:bodyPr/>
                    <a:lstStyle/>
                    <a:p>
                      <a:pPr algn="ctr" fontAlgn="ctr"/>
                      <a:r>
                        <a:rPr lang="en-IN" sz="1400" u="none" strike="noStrike" dirty="0">
                          <a:effectLst/>
                        </a:rPr>
                        <a:t>Title</a:t>
                      </a:r>
                      <a:endParaRPr lang="en-IN" sz="1400" b="1" i="0" u="none" strike="noStrike" dirty="0">
                        <a:solidFill>
                          <a:srgbClr val="000000"/>
                        </a:solidFill>
                        <a:effectLst/>
                        <a:latin typeface="Calibri"/>
                      </a:endParaRPr>
                    </a:p>
                  </a:txBody>
                  <a:tcPr marL="7620" marR="7620" marT="7620" marB="0" anchor="ctr"/>
                </a:tc>
                <a:tc>
                  <a:txBody>
                    <a:bodyPr/>
                    <a:lstStyle/>
                    <a:p>
                      <a:pPr algn="ctr" fontAlgn="ctr"/>
                      <a:r>
                        <a:rPr lang="en-IN" sz="1400" u="none" strike="noStrike">
                          <a:effectLst/>
                        </a:rPr>
                        <a:t>Cost</a:t>
                      </a:r>
                      <a:endParaRPr lang="en-IN" sz="1400" b="1" i="0" u="none" strike="noStrike">
                        <a:solidFill>
                          <a:srgbClr val="000000"/>
                        </a:solidFill>
                        <a:effectLst/>
                        <a:latin typeface="Calibri"/>
                      </a:endParaRPr>
                    </a:p>
                  </a:txBody>
                  <a:tcPr marL="7620" marR="7620" marT="7620" marB="0" anchor="ctr"/>
                </a:tc>
                <a:tc>
                  <a:txBody>
                    <a:bodyPr/>
                    <a:lstStyle/>
                    <a:p>
                      <a:pPr algn="ctr" fontAlgn="ctr"/>
                      <a:r>
                        <a:rPr lang="en-IN" sz="1400" u="none" strike="noStrike">
                          <a:effectLst/>
                        </a:rPr>
                        <a:t>Description</a:t>
                      </a:r>
                      <a:endParaRPr lang="en-IN" sz="1400" b="1" i="0" u="none" strike="noStrike">
                        <a:solidFill>
                          <a:srgbClr val="000000"/>
                        </a:solidFill>
                        <a:effectLst/>
                        <a:latin typeface="Calibri"/>
                      </a:endParaRPr>
                    </a:p>
                  </a:txBody>
                  <a:tcPr marL="7620" marR="7620" marT="7620" marB="0" anchor="ctr"/>
                </a:tc>
                <a:extLst>
                  <a:ext uri="{0D108BD9-81ED-4DB2-BD59-A6C34878D82A}">
                    <a16:rowId xmlns:a16="http://schemas.microsoft.com/office/drawing/2014/main" val="10000"/>
                  </a:ext>
                </a:extLst>
              </a:tr>
              <a:tr h="663803">
                <a:tc>
                  <a:txBody>
                    <a:bodyPr/>
                    <a:lstStyle/>
                    <a:p>
                      <a:pPr algn="ctr" fontAlgn="ctr"/>
                      <a:r>
                        <a:rPr lang="en-IN" sz="1400" u="none" strike="noStrike">
                          <a:effectLst/>
                        </a:rPr>
                        <a:t>1</a:t>
                      </a:r>
                      <a:endParaRPr lang="en-IN" sz="1400" b="0" i="0" u="none" strike="noStrike">
                        <a:solidFill>
                          <a:srgbClr val="000000"/>
                        </a:solidFill>
                        <a:effectLst/>
                        <a:latin typeface="Calibri"/>
                      </a:endParaRPr>
                    </a:p>
                  </a:txBody>
                  <a:tcPr marL="7620" marR="7620" marT="7620" marB="0" anchor="ctr"/>
                </a:tc>
                <a:tc>
                  <a:txBody>
                    <a:bodyPr/>
                    <a:lstStyle/>
                    <a:p>
                      <a:pPr algn="ctr" fontAlgn="ctr"/>
                      <a:r>
                        <a:rPr lang="en-IN" sz="1400" u="none" strike="noStrike" dirty="0">
                          <a:effectLst/>
                        </a:rPr>
                        <a:t>Compute instance</a:t>
                      </a:r>
                      <a:endParaRPr lang="en-IN" sz="1400" b="0" i="0" u="none" strike="noStrike" dirty="0">
                        <a:solidFill>
                          <a:srgbClr val="000000"/>
                        </a:solidFill>
                        <a:effectLst/>
                        <a:latin typeface="Calibri"/>
                      </a:endParaRPr>
                    </a:p>
                  </a:txBody>
                  <a:tcPr marL="7620" marR="7620" marT="7620" marB="0" anchor="ctr"/>
                </a:tc>
                <a:tc>
                  <a:txBody>
                    <a:bodyPr/>
                    <a:lstStyle/>
                    <a:p>
                      <a:pPr algn="ctr" fontAlgn="ctr"/>
                      <a:r>
                        <a:rPr lang="en-IN" sz="1400" u="none" strike="noStrike" dirty="0">
                          <a:effectLst/>
                        </a:rPr>
                        <a:t> ₹                          15,000.00 </a:t>
                      </a:r>
                      <a:endParaRPr lang="en-IN" sz="1400" b="0" i="0" u="none" strike="noStrike" dirty="0">
                        <a:solidFill>
                          <a:srgbClr val="000000"/>
                        </a:solidFill>
                        <a:effectLst/>
                        <a:latin typeface="Calibri"/>
                      </a:endParaRPr>
                    </a:p>
                  </a:txBody>
                  <a:tcPr marL="7620" marR="7620" marT="7620" marB="0" anchor="ctr"/>
                </a:tc>
                <a:tc>
                  <a:txBody>
                    <a:bodyPr/>
                    <a:lstStyle/>
                    <a:p>
                      <a:pPr marL="72000" algn="l" fontAlgn="ctr"/>
                      <a:r>
                        <a:rPr lang="en-US" sz="1400" u="none" strike="noStrike" dirty="0">
                          <a:effectLst/>
                        </a:rPr>
                        <a:t>Renting a server to train the ML Model on cloud resources</a:t>
                      </a:r>
                      <a:endParaRPr lang="en-US" sz="1400" b="0" i="0" u="none" strike="noStrike" dirty="0">
                        <a:solidFill>
                          <a:srgbClr val="000000"/>
                        </a:solidFill>
                        <a:effectLst/>
                        <a:latin typeface="Calibri"/>
                      </a:endParaRPr>
                    </a:p>
                  </a:txBody>
                  <a:tcPr marL="7620" marR="7620" marT="7620" marB="0" anchor="ctr"/>
                </a:tc>
                <a:extLst>
                  <a:ext uri="{0D108BD9-81ED-4DB2-BD59-A6C34878D82A}">
                    <a16:rowId xmlns:a16="http://schemas.microsoft.com/office/drawing/2014/main" val="10001"/>
                  </a:ext>
                </a:extLst>
              </a:tr>
              <a:tr h="663803">
                <a:tc>
                  <a:txBody>
                    <a:bodyPr/>
                    <a:lstStyle/>
                    <a:p>
                      <a:pPr algn="ctr" fontAlgn="ctr"/>
                      <a:r>
                        <a:rPr lang="en-IN" sz="1400" u="none" strike="noStrike">
                          <a:effectLst/>
                        </a:rPr>
                        <a:t>2</a:t>
                      </a:r>
                      <a:endParaRPr lang="en-IN" sz="1400" b="0" i="0" u="none" strike="noStrike">
                        <a:solidFill>
                          <a:srgbClr val="000000"/>
                        </a:solidFill>
                        <a:effectLst/>
                        <a:latin typeface="Calibri"/>
                      </a:endParaRPr>
                    </a:p>
                  </a:txBody>
                  <a:tcPr marL="7620" marR="7620" marT="7620" marB="0" anchor="ctr"/>
                </a:tc>
                <a:tc>
                  <a:txBody>
                    <a:bodyPr/>
                    <a:lstStyle/>
                    <a:p>
                      <a:pPr algn="ctr" fontAlgn="ctr"/>
                      <a:r>
                        <a:rPr lang="en-IN" sz="1400" u="none" strike="noStrike" dirty="0">
                          <a:effectLst/>
                        </a:rPr>
                        <a:t>AI Development</a:t>
                      </a:r>
                      <a:endParaRPr lang="en-IN" sz="1400" b="0" i="0" u="none" strike="noStrike" dirty="0">
                        <a:solidFill>
                          <a:srgbClr val="000000"/>
                        </a:solidFill>
                        <a:effectLst/>
                        <a:latin typeface="Calibri"/>
                      </a:endParaRPr>
                    </a:p>
                  </a:txBody>
                  <a:tcPr marL="7620" marR="7620" marT="7620" marB="0" anchor="ctr"/>
                </a:tc>
                <a:tc>
                  <a:txBody>
                    <a:bodyPr/>
                    <a:lstStyle/>
                    <a:p>
                      <a:pPr algn="ctr" fontAlgn="ctr"/>
                      <a:r>
                        <a:rPr lang="en-IN" sz="1400" u="none" strike="noStrike" dirty="0">
                          <a:effectLst/>
                        </a:rPr>
                        <a:t> ₹                          15,000.00 </a:t>
                      </a:r>
                      <a:endParaRPr lang="en-IN" sz="1400" b="0" i="0" u="none" strike="noStrike" dirty="0">
                        <a:solidFill>
                          <a:srgbClr val="000000"/>
                        </a:solidFill>
                        <a:effectLst/>
                        <a:latin typeface="Calibri"/>
                      </a:endParaRPr>
                    </a:p>
                  </a:txBody>
                  <a:tcPr marL="7620" marR="7620" marT="7620" marB="0" anchor="ctr"/>
                </a:tc>
                <a:tc>
                  <a:txBody>
                    <a:bodyPr/>
                    <a:lstStyle/>
                    <a:p>
                      <a:pPr marL="72000" algn="l" fontAlgn="ctr"/>
                      <a:r>
                        <a:rPr lang="en-US" sz="1400" u="none" strike="noStrike">
                          <a:effectLst/>
                        </a:rPr>
                        <a:t>Development of ML Model for our device</a:t>
                      </a:r>
                      <a:endParaRPr lang="en-US" sz="1400" b="0" i="0" u="none" strike="noStrike">
                        <a:solidFill>
                          <a:srgbClr val="000000"/>
                        </a:solidFill>
                        <a:effectLst/>
                        <a:latin typeface="Calibri"/>
                      </a:endParaRPr>
                    </a:p>
                  </a:txBody>
                  <a:tcPr marL="7620" marR="7620" marT="7620" marB="0" anchor="ctr"/>
                </a:tc>
                <a:extLst>
                  <a:ext uri="{0D108BD9-81ED-4DB2-BD59-A6C34878D82A}">
                    <a16:rowId xmlns:a16="http://schemas.microsoft.com/office/drawing/2014/main" val="10002"/>
                  </a:ext>
                </a:extLst>
              </a:tr>
              <a:tr h="663803">
                <a:tc>
                  <a:txBody>
                    <a:bodyPr/>
                    <a:lstStyle/>
                    <a:p>
                      <a:pPr algn="ctr" fontAlgn="ctr"/>
                      <a:r>
                        <a:rPr lang="en-IN" sz="1400" u="none" strike="noStrike">
                          <a:effectLst/>
                        </a:rPr>
                        <a:t>3</a:t>
                      </a:r>
                      <a:endParaRPr lang="en-IN" sz="1400" b="0" i="0" u="none" strike="noStrike">
                        <a:solidFill>
                          <a:srgbClr val="000000"/>
                        </a:solidFill>
                        <a:effectLst/>
                        <a:latin typeface="Calibri"/>
                      </a:endParaRPr>
                    </a:p>
                  </a:txBody>
                  <a:tcPr marL="7620" marR="7620" marT="7620" marB="0" anchor="ctr"/>
                </a:tc>
                <a:tc>
                  <a:txBody>
                    <a:bodyPr/>
                    <a:lstStyle/>
                    <a:p>
                      <a:pPr algn="ctr" fontAlgn="ctr"/>
                      <a:r>
                        <a:rPr lang="en-IN" sz="1400" u="none" strike="noStrike" dirty="0">
                          <a:effectLst/>
                        </a:rPr>
                        <a:t>Raspberry Pi Camera</a:t>
                      </a:r>
                      <a:endParaRPr lang="en-IN" sz="1400" b="0" i="0" u="none" strike="noStrike" dirty="0">
                        <a:solidFill>
                          <a:srgbClr val="000000"/>
                        </a:solidFill>
                        <a:effectLst/>
                        <a:latin typeface="Calibri"/>
                      </a:endParaRPr>
                    </a:p>
                  </a:txBody>
                  <a:tcPr marL="7620" marR="7620" marT="7620" marB="0" anchor="ctr"/>
                </a:tc>
                <a:tc>
                  <a:txBody>
                    <a:bodyPr/>
                    <a:lstStyle/>
                    <a:p>
                      <a:pPr algn="ctr" fontAlgn="ctr"/>
                      <a:r>
                        <a:rPr lang="en-IN" sz="1400" u="none" strike="noStrike" dirty="0">
                          <a:effectLst/>
                        </a:rPr>
                        <a:t> ₹                             2,500.00 </a:t>
                      </a:r>
                      <a:endParaRPr lang="en-IN" sz="1400" b="0" i="0" u="none" strike="noStrike" dirty="0">
                        <a:solidFill>
                          <a:srgbClr val="000000"/>
                        </a:solidFill>
                        <a:effectLst/>
                        <a:latin typeface="Calibri"/>
                      </a:endParaRPr>
                    </a:p>
                  </a:txBody>
                  <a:tcPr marL="7620" marR="7620" marT="7620" marB="0" anchor="ctr"/>
                </a:tc>
                <a:tc>
                  <a:txBody>
                    <a:bodyPr/>
                    <a:lstStyle/>
                    <a:p>
                      <a:pPr marL="72000" algn="l" fontAlgn="ctr"/>
                      <a:r>
                        <a:rPr lang="en-US" sz="1400" u="none" strike="noStrike">
                          <a:effectLst/>
                        </a:rPr>
                        <a:t>Camera Module which will be the input device for the images.</a:t>
                      </a:r>
                      <a:endParaRPr lang="en-US" sz="1400" b="0" i="0" u="none" strike="noStrike">
                        <a:solidFill>
                          <a:srgbClr val="000000"/>
                        </a:solidFill>
                        <a:effectLst/>
                        <a:latin typeface="Calibri"/>
                      </a:endParaRPr>
                    </a:p>
                  </a:txBody>
                  <a:tcPr marL="7620" marR="7620" marT="7620" marB="0" anchor="ctr"/>
                </a:tc>
                <a:extLst>
                  <a:ext uri="{0D108BD9-81ED-4DB2-BD59-A6C34878D82A}">
                    <a16:rowId xmlns:a16="http://schemas.microsoft.com/office/drawing/2014/main" val="10003"/>
                  </a:ext>
                </a:extLst>
              </a:tr>
              <a:tr h="1315959">
                <a:tc>
                  <a:txBody>
                    <a:bodyPr/>
                    <a:lstStyle/>
                    <a:p>
                      <a:pPr algn="ctr" fontAlgn="ctr"/>
                      <a:r>
                        <a:rPr lang="en-IN" sz="1400" u="none" strike="noStrike">
                          <a:effectLst/>
                        </a:rPr>
                        <a:t>4</a:t>
                      </a:r>
                      <a:endParaRPr lang="en-IN" sz="1400" b="0" i="0" u="none" strike="noStrike">
                        <a:solidFill>
                          <a:srgbClr val="000000"/>
                        </a:solidFill>
                        <a:effectLst/>
                        <a:latin typeface="Calibri"/>
                      </a:endParaRPr>
                    </a:p>
                  </a:txBody>
                  <a:tcPr marL="7620" marR="7620" marT="7620" marB="0" anchor="ctr"/>
                </a:tc>
                <a:tc>
                  <a:txBody>
                    <a:bodyPr/>
                    <a:lstStyle/>
                    <a:p>
                      <a:pPr algn="ctr" fontAlgn="ctr"/>
                      <a:r>
                        <a:rPr lang="en-IN" sz="1400" u="none" strike="noStrike" dirty="0">
                          <a:effectLst/>
                        </a:rPr>
                        <a:t>Google Coral Accelerator</a:t>
                      </a:r>
                      <a:endParaRPr lang="en-IN" sz="1400" b="0" i="0" u="none" strike="noStrike" dirty="0">
                        <a:solidFill>
                          <a:srgbClr val="000000"/>
                        </a:solidFill>
                        <a:effectLst/>
                        <a:latin typeface="Calibri"/>
                      </a:endParaRPr>
                    </a:p>
                  </a:txBody>
                  <a:tcPr marL="7620" marR="7620" marT="7620" marB="0" anchor="ctr"/>
                </a:tc>
                <a:tc>
                  <a:txBody>
                    <a:bodyPr/>
                    <a:lstStyle/>
                    <a:p>
                      <a:pPr algn="ctr" fontAlgn="ctr"/>
                      <a:r>
                        <a:rPr lang="en-IN" sz="1400" u="none" strike="noStrike" dirty="0">
                          <a:effectLst/>
                        </a:rPr>
                        <a:t> ₹                          13,000.00 </a:t>
                      </a:r>
                      <a:endParaRPr lang="en-IN" sz="1400" b="0" i="0" u="none" strike="noStrike" dirty="0">
                        <a:solidFill>
                          <a:srgbClr val="000000"/>
                        </a:solidFill>
                        <a:effectLst/>
                        <a:latin typeface="Calibri"/>
                      </a:endParaRPr>
                    </a:p>
                  </a:txBody>
                  <a:tcPr marL="7620" marR="7620" marT="7620" marB="0" anchor="ctr"/>
                </a:tc>
                <a:tc>
                  <a:txBody>
                    <a:bodyPr/>
                    <a:lstStyle/>
                    <a:p>
                      <a:pPr marL="72000" algn="l" fontAlgn="ctr"/>
                      <a:r>
                        <a:rPr lang="en-US" sz="1400" u="none" strike="noStrike">
                          <a:effectLst/>
                        </a:rPr>
                        <a:t>Edge TPU co-processor, enabling high-speed machine learning inferencing on a wide range of systems</a:t>
                      </a:r>
                      <a:endParaRPr lang="en-US" sz="1400" b="0" i="0" u="none" strike="noStrike">
                        <a:solidFill>
                          <a:srgbClr val="000000"/>
                        </a:solidFill>
                        <a:effectLst/>
                        <a:latin typeface="Calibri"/>
                      </a:endParaRPr>
                    </a:p>
                  </a:txBody>
                  <a:tcPr marL="7620" marR="7620" marT="7620" marB="0" anchor="ctr"/>
                </a:tc>
                <a:extLst>
                  <a:ext uri="{0D108BD9-81ED-4DB2-BD59-A6C34878D82A}">
                    <a16:rowId xmlns:a16="http://schemas.microsoft.com/office/drawing/2014/main" val="10004"/>
                  </a:ext>
                </a:extLst>
              </a:tr>
              <a:tr h="663803">
                <a:tc>
                  <a:txBody>
                    <a:bodyPr/>
                    <a:lstStyle/>
                    <a:p>
                      <a:pPr algn="ctr" fontAlgn="ctr"/>
                      <a:r>
                        <a:rPr lang="en-IN" sz="1400" u="none" strike="noStrike">
                          <a:effectLst/>
                        </a:rPr>
                        <a:t>5</a:t>
                      </a:r>
                      <a:endParaRPr lang="en-IN" sz="1400" b="0" i="0" u="none" strike="noStrike">
                        <a:solidFill>
                          <a:srgbClr val="000000"/>
                        </a:solidFill>
                        <a:effectLst/>
                        <a:latin typeface="Calibri"/>
                      </a:endParaRPr>
                    </a:p>
                  </a:txBody>
                  <a:tcPr marL="7620" marR="7620" marT="7620" marB="0" anchor="ctr"/>
                </a:tc>
                <a:tc>
                  <a:txBody>
                    <a:bodyPr/>
                    <a:lstStyle/>
                    <a:p>
                      <a:pPr algn="ctr" fontAlgn="ctr"/>
                      <a:r>
                        <a:rPr lang="en-IN" sz="1400" u="none" strike="noStrike" dirty="0">
                          <a:effectLst/>
                        </a:rPr>
                        <a:t>Raspberry Pi Display</a:t>
                      </a:r>
                      <a:endParaRPr lang="en-IN" sz="1400" b="0" i="0" u="none" strike="noStrike" dirty="0">
                        <a:solidFill>
                          <a:srgbClr val="000000"/>
                        </a:solidFill>
                        <a:effectLst/>
                        <a:latin typeface="Calibri"/>
                      </a:endParaRPr>
                    </a:p>
                  </a:txBody>
                  <a:tcPr marL="7620" marR="7620" marT="7620" marB="0" anchor="ctr"/>
                </a:tc>
                <a:tc>
                  <a:txBody>
                    <a:bodyPr/>
                    <a:lstStyle/>
                    <a:p>
                      <a:pPr algn="ctr" fontAlgn="ctr"/>
                      <a:r>
                        <a:rPr lang="en-IN" sz="1400" u="none" strike="noStrike" dirty="0">
                          <a:effectLst/>
                        </a:rPr>
                        <a:t> ₹                             5,000.00 </a:t>
                      </a:r>
                      <a:endParaRPr lang="en-IN" sz="1400" b="0" i="0" u="none" strike="noStrike" dirty="0">
                        <a:solidFill>
                          <a:srgbClr val="000000"/>
                        </a:solidFill>
                        <a:effectLst/>
                        <a:latin typeface="Calibri"/>
                      </a:endParaRPr>
                    </a:p>
                  </a:txBody>
                  <a:tcPr marL="7620" marR="7620" marT="7620" marB="0" anchor="ctr"/>
                </a:tc>
                <a:tc>
                  <a:txBody>
                    <a:bodyPr/>
                    <a:lstStyle/>
                    <a:p>
                      <a:pPr marL="72000" algn="l" fontAlgn="ctr"/>
                      <a:r>
                        <a:rPr lang="en-US" sz="1400" u="none" strike="noStrike">
                          <a:effectLst/>
                        </a:rPr>
                        <a:t>Display to view the results of live inferencing</a:t>
                      </a:r>
                      <a:endParaRPr lang="en-US" sz="1400" b="0" i="0" u="none" strike="noStrike">
                        <a:solidFill>
                          <a:srgbClr val="000000"/>
                        </a:solidFill>
                        <a:effectLst/>
                        <a:latin typeface="Calibri"/>
                      </a:endParaRPr>
                    </a:p>
                  </a:txBody>
                  <a:tcPr marL="7620" marR="7620" marT="7620" marB="0" anchor="ctr"/>
                </a:tc>
                <a:extLst>
                  <a:ext uri="{0D108BD9-81ED-4DB2-BD59-A6C34878D82A}">
                    <a16:rowId xmlns:a16="http://schemas.microsoft.com/office/drawing/2014/main" val="10005"/>
                  </a:ext>
                </a:extLst>
              </a:tr>
              <a:tr h="663803">
                <a:tc>
                  <a:txBody>
                    <a:bodyPr/>
                    <a:lstStyle/>
                    <a:p>
                      <a:pPr algn="ctr" fontAlgn="ctr"/>
                      <a:r>
                        <a:rPr lang="en-IN" sz="1400" u="none" strike="noStrike">
                          <a:effectLst/>
                        </a:rPr>
                        <a:t>6</a:t>
                      </a:r>
                      <a:endParaRPr lang="en-IN" sz="1400" b="0" i="0" u="none" strike="noStrike">
                        <a:solidFill>
                          <a:srgbClr val="000000"/>
                        </a:solidFill>
                        <a:effectLst/>
                        <a:latin typeface="Calibri"/>
                      </a:endParaRPr>
                    </a:p>
                  </a:txBody>
                  <a:tcPr marL="7620" marR="7620" marT="7620" marB="0" anchor="ctr"/>
                </a:tc>
                <a:tc>
                  <a:txBody>
                    <a:bodyPr/>
                    <a:lstStyle/>
                    <a:p>
                      <a:pPr algn="ctr" fontAlgn="ctr"/>
                      <a:r>
                        <a:rPr lang="en-IN" sz="1400" u="none" strike="noStrike" dirty="0">
                          <a:effectLst/>
                        </a:rPr>
                        <a:t>Raspberry Pi 5</a:t>
                      </a:r>
                      <a:endParaRPr lang="en-IN" sz="1400" b="0" i="0" u="none" strike="noStrike" dirty="0">
                        <a:solidFill>
                          <a:srgbClr val="000000"/>
                        </a:solidFill>
                        <a:effectLst/>
                        <a:latin typeface="Calibri"/>
                      </a:endParaRPr>
                    </a:p>
                  </a:txBody>
                  <a:tcPr marL="7620" marR="7620" marT="7620" marB="0" anchor="ctr"/>
                </a:tc>
                <a:tc>
                  <a:txBody>
                    <a:bodyPr/>
                    <a:lstStyle/>
                    <a:p>
                      <a:pPr algn="ctr" fontAlgn="ctr"/>
                      <a:r>
                        <a:rPr lang="en-IN" sz="1400" u="none" strike="noStrike" dirty="0">
                          <a:effectLst/>
                        </a:rPr>
                        <a:t> ₹                             9,000.00 </a:t>
                      </a:r>
                      <a:endParaRPr lang="en-IN" sz="1400" b="0" i="0" u="none" strike="noStrike" dirty="0">
                        <a:solidFill>
                          <a:srgbClr val="000000"/>
                        </a:solidFill>
                        <a:effectLst/>
                        <a:latin typeface="Calibri"/>
                      </a:endParaRPr>
                    </a:p>
                  </a:txBody>
                  <a:tcPr marL="7620" marR="7620" marT="7620" marB="0" anchor="ctr"/>
                </a:tc>
                <a:tc>
                  <a:txBody>
                    <a:bodyPr/>
                    <a:lstStyle/>
                    <a:p>
                      <a:pPr marL="72000" algn="l" fontAlgn="ctr"/>
                      <a:r>
                        <a:rPr lang="en-IN" sz="1400" u="none" strike="noStrike">
                          <a:effectLst/>
                        </a:rPr>
                        <a:t>Single Board Micro computer controlling the entire device</a:t>
                      </a:r>
                      <a:endParaRPr lang="en-IN" sz="1400" b="0" i="0" u="none" strike="noStrike">
                        <a:solidFill>
                          <a:srgbClr val="000000"/>
                        </a:solidFill>
                        <a:effectLst/>
                        <a:latin typeface="Calibri"/>
                      </a:endParaRPr>
                    </a:p>
                  </a:txBody>
                  <a:tcPr marL="7620" marR="7620" marT="7620" marB="0" anchor="ctr"/>
                </a:tc>
                <a:extLst>
                  <a:ext uri="{0D108BD9-81ED-4DB2-BD59-A6C34878D82A}">
                    <a16:rowId xmlns:a16="http://schemas.microsoft.com/office/drawing/2014/main" val="10006"/>
                  </a:ext>
                </a:extLst>
              </a:tr>
              <a:tr h="663803">
                <a:tc>
                  <a:txBody>
                    <a:bodyPr/>
                    <a:lstStyle/>
                    <a:p>
                      <a:pPr algn="ctr" fontAlgn="ctr"/>
                      <a:r>
                        <a:rPr lang="en-IN" sz="1400" u="none" strike="noStrike">
                          <a:effectLst/>
                        </a:rPr>
                        <a:t>7</a:t>
                      </a:r>
                      <a:endParaRPr lang="en-IN" sz="1400" b="0" i="0" u="none" strike="noStrike">
                        <a:solidFill>
                          <a:srgbClr val="000000"/>
                        </a:solidFill>
                        <a:effectLst/>
                        <a:latin typeface="Calibri"/>
                      </a:endParaRPr>
                    </a:p>
                  </a:txBody>
                  <a:tcPr marL="7620" marR="7620" marT="7620" marB="0" anchor="ctr"/>
                </a:tc>
                <a:tc>
                  <a:txBody>
                    <a:bodyPr/>
                    <a:lstStyle/>
                    <a:p>
                      <a:pPr algn="ctr" fontAlgn="ctr"/>
                      <a:r>
                        <a:rPr lang="pl-PL" sz="1400" u="none" strike="noStrike" dirty="0">
                          <a:effectLst/>
                        </a:rPr>
                        <a:t>Raspberry Pi Zero 2 W</a:t>
                      </a:r>
                      <a:endParaRPr lang="pl-PL" sz="1400" b="0" i="0" u="none" strike="noStrike" dirty="0">
                        <a:solidFill>
                          <a:srgbClr val="000000"/>
                        </a:solidFill>
                        <a:effectLst/>
                        <a:latin typeface="Calibri"/>
                      </a:endParaRPr>
                    </a:p>
                  </a:txBody>
                  <a:tcPr marL="7620" marR="7620" marT="7620" marB="0" anchor="ctr"/>
                </a:tc>
                <a:tc>
                  <a:txBody>
                    <a:bodyPr/>
                    <a:lstStyle/>
                    <a:p>
                      <a:pPr algn="ctr" fontAlgn="ctr"/>
                      <a:r>
                        <a:rPr lang="en-IN" sz="1400" u="none" strike="noStrike" dirty="0">
                          <a:effectLst/>
                        </a:rPr>
                        <a:t> ₹                             2,500.00 </a:t>
                      </a:r>
                      <a:endParaRPr lang="en-IN" sz="1400" b="0" i="0" u="none" strike="noStrike" dirty="0">
                        <a:solidFill>
                          <a:srgbClr val="000000"/>
                        </a:solidFill>
                        <a:effectLst/>
                        <a:latin typeface="Calibri"/>
                      </a:endParaRPr>
                    </a:p>
                  </a:txBody>
                  <a:tcPr marL="7620" marR="7620" marT="7620" marB="0" anchor="ctr"/>
                </a:tc>
                <a:tc>
                  <a:txBody>
                    <a:bodyPr/>
                    <a:lstStyle/>
                    <a:p>
                      <a:pPr marL="72000" algn="l" fontAlgn="ctr"/>
                      <a:r>
                        <a:rPr lang="en-IN" sz="1400" u="none" strike="noStrike" dirty="0">
                          <a:effectLst/>
                        </a:rPr>
                        <a:t>Single Board Micro computer controlling the entire device</a:t>
                      </a:r>
                      <a:endParaRPr lang="en-IN" sz="1400" b="0" i="0" u="none" strike="noStrike" dirty="0">
                        <a:solidFill>
                          <a:srgbClr val="000000"/>
                        </a:solidFill>
                        <a:effectLst/>
                        <a:latin typeface="Calibri"/>
                      </a:endParaRPr>
                    </a:p>
                  </a:txBody>
                  <a:tcPr marL="7620" marR="7620" marT="7620" marB="0" anchor="ctr"/>
                </a:tc>
                <a:extLst>
                  <a:ext uri="{0D108BD9-81ED-4DB2-BD59-A6C34878D82A}">
                    <a16:rowId xmlns:a16="http://schemas.microsoft.com/office/drawing/2014/main" val="10007"/>
                  </a:ext>
                </a:extLst>
              </a:tr>
              <a:tr h="566755">
                <a:tc>
                  <a:txBody>
                    <a:bodyPr/>
                    <a:lstStyle/>
                    <a:p>
                      <a:pPr algn="ctr" fontAlgn="ctr"/>
                      <a:r>
                        <a:rPr lang="en-IN" sz="1400" u="none" strike="noStrike">
                          <a:effectLst/>
                        </a:rPr>
                        <a:t>8</a:t>
                      </a:r>
                      <a:endParaRPr lang="en-IN" sz="1400" b="0" i="0" u="none" strike="noStrike">
                        <a:solidFill>
                          <a:srgbClr val="000000"/>
                        </a:solidFill>
                        <a:effectLst/>
                        <a:latin typeface="Calibri"/>
                      </a:endParaRPr>
                    </a:p>
                  </a:txBody>
                  <a:tcPr marL="7620" marR="7620" marT="7620" marB="0" anchor="ctr"/>
                </a:tc>
                <a:tc>
                  <a:txBody>
                    <a:bodyPr/>
                    <a:lstStyle/>
                    <a:p>
                      <a:pPr algn="ctr" fontAlgn="ctr"/>
                      <a:r>
                        <a:rPr lang="en-IN" sz="1400" u="none" strike="noStrike" dirty="0">
                          <a:effectLst/>
                        </a:rPr>
                        <a:t>Casing Design</a:t>
                      </a:r>
                      <a:endParaRPr lang="en-IN" sz="1400" b="0" i="0" u="none" strike="noStrike" dirty="0">
                        <a:solidFill>
                          <a:srgbClr val="000000"/>
                        </a:solidFill>
                        <a:effectLst/>
                        <a:latin typeface="Calibri"/>
                      </a:endParaRPr>
                    </a:p>
                  </a:txBody>
                  <a:tcPr marL="7620" marR="7620" marT="7620" marB="0" anchor="ctr"/>
                </a:tc>
                <a:tc>
                  <a:txBody>
                    <a:bodyPr/>
                    <a:lstStyle/>
                    <a:p>
                      <a:pPr algn="ctr" fontAlgn="ctr"/>
                      <a:r>
                        <a:rPr lang="en-IN" sz="1400" u="none" strike="noStrike" dirty="0">
                          <a:effectLst/>
                        </a:rPr>
                        <a:t> ₹                          10,000.00 </a:t>
                      </a:r>
                      <a:endParaRPr lang="en-IN" sz="1400" b="0" i="0" u="none" strike="noStrike" dirty="0">
                        <a:solidFill>
                          <a:srgbClr val="000000"/>
                        </a:solidFill>
                        <a:effectLst/>
                        <a:latin typeface="Calibri"/>
                      </a:endParaRPr>
                    </a:p>
                  </a:txBody>
                  <a:tcPr marL="7620" marR="7620" marT="7620" marB="0" anchor="ctr"/>
                </a:tc>
                <a:tc>
                  <a:txBody>
                    <a:bodyPr/>
                    <a:lstStyle/>
                    <a:p>
                      <a:pPr marL="72000" algn="l" fontAlgn="ctr"/>
                      <a:r>
                        <a:rPr lang="en-US" sz="1400" u="none" strike="noStrike" dirty="0">
                          <a:effectLst/>
                        </a:rPr>
                        <a:t>Design the casing for the device</a:t>
                      </a:r>
                      <a:endParaRPr lang="en-US" sz="1400" b="0" i="0" u="none" strike="noStrike" dirty="0">
                        <a:solidFill>
                          <a:srgbClr val="000000"/>
                        </a:solidFill>
                        <a:effectLst/>
                        <a:latin typeface="Calibri"/>
                      </a:endParaRPr>
                    </a:p>
                  </a:txBody>
                  <a:tcPr marL="7620" marR="7620" marT="7620" marB="0" anchor="ctr"/>
                </a:tc>
                <a:extLst>
                  <a:ext uri="{0D108BD9-81ED-4DB2-BD59-A6C34878D82A}">
                    <a16:rowId xmlns:a16="http://schemas.microsoft.com/office/drawing/2014/main" val="10008"/>
                  </a:ext>
                </a:extLst>
              </a:tr>
              <a:tr h="663803">
                <a:tc>
                  <a:txBody>
                    <a:bodyPr/>
                    <a:lstStyle/>
                    <a:p>
                      <a:pPr algn="ctr" fontAlgn="ctr"/>
                      <a:r>
                        <a:rPr lang="en-IN" sz="1400" u="none" strike="noStrike">
                          <a:effectLst/>
                        </a:rPr>
                        <a:t>9</a:t>
                      </a:r>
                      <a:endParaRPr lang="en-IN" sz="1400" b="0" i="0" u="none" strike="noStrike">
                        <a:solidFill>
                          <a:srgbClr val="000000"/>
                        </a:solidFill>
                        <a:effectLst/>
                        <a:latin typeface="Calibri"/>
                      </a:endParaRPr>
                    </a:p>
                  </a:txBody>
                  <a:tcPr marL="7620" marR="7620" marT="7620" marB="0" anchor="ctr"/>
                </a:tc>
                <a:tc>
                  <a:txBody>
                    <a:bodyPr/>
                    <a:lstStyle/>
                    <a:p>
                      <a:pPr algn="ctr" fontAlgn="ctr"/>
                      <a:r>
                        <a:rPr lang="en-IN" sz="1400" u="none" strike="noStrike" dirty="0">
                          <a:effectLst/>
                        </a:rPr>
                        <a:t>Casing</a:t>
                      </a:r>
                      <a:endParaRPr lang="en-IN" sz="1400" b="0" i="0" u="none" strike="noStrike" dirty="0">
                        <a:solidFill>
                          <a:srgbClr val="000000"/>
                        </a:solidFill>
                        <a:effectLst/>
                        <a:latin typeface="Calibri"/>
                      </a:endParaRPr>
                    </a:p>
                  </a:txBody>
                  <a:tcPr marL="7620" marR="7620" marT="7620" marB="0" anchor="ctr"/>
                </a:tc>
                <a:tc>
                  <a:txBody>
                    <a:bodyPr/>
                    <a:lstStyle/>
                    <a:p>
                      <a:pPr algn="ctr" fontAlgn="ctr"/>
                      <a:r>
                        <a:rPr lang="en-IN" sz="1400" u="none" strike="noStrike" dirty="0">
                          <a:effectLst/>
                        </a:rPr>
                        <a:t> ₹                          10,000.00 </a:t>
                      </a:r>
                      <a:endParaRPr lang="en-IN" sz="1400" b="0" i="0" u="none" strike="noStrike" dirty="0">
                        <a:solidFill>
                          <a:srgbClr val="000000"/>
                        </a:solidFill>
                        <a:effectLst/>
                        <a:latin typeface="Calibri"/>
                      </a:endParaRPr>
                    </a:p>
                  </a:txBody>
                  <a:tcPr marL="7620" marR="7620" marT="7620" marB="0" anchor="ctr"/>
                </a:tc>
                <a:tc>
                  <a:txBody>
                    <a:bodyPr/>
                    <a:lstStyle/>
                    <a:p>
                      <a:pPr marL="72000" algn="l" fontAlgn="ctr"/>
                      <a:r>
                        <a:rPr lang="en-US" sz="1400" u="none" strike="noStrike" dirty="0">
                          <a:effectLst/>
                        </a:rPr>
                        <a:t>The casing which will contain our device</a:t>
                      </a:r>
                      <a:endParaRPr lang="en-US" sz="1400" b="0" i="0" u="none" strike="noStrike" dirty="0">
                        <a:solidFill>
                          <a:srgbClr val="000000"/>
                        </a:solidFill>
                        <a:effectLst/>
                        <a:latin typeface="Calibri"/>
                      </a:endParaRPr>
                    </a:p>
                  </a:txBody>
                  <a:tcPr marL="7620" marR="7620" marT="7620" marB="0" anchor="ctr"/>
                </a:tc>
                <a:extLst>
                  <a:ext uri="{0D108BD9-81ED-4DB2-BD59-A6C34878D82A}">
                    <a16:rowId xmlns:a16="http://schemas.microsoft.com/office/drawing/2014/main" val="10009"/>
                  </a:ext>
                </a:extLst>
              </a:tr>
              <a:tr h="566755">
                <a:tc>
                  <a:txBody>
                    <a:bodyPr/>
                    <a:lstStyle/>
                    <a:p>
                      <a:pPr algn="ctr" fontAlgn="ctr"/>
                      <a:r>
                        <a:rPr lang="en-IN" sz="1400" u="none" strike="noStrike">
                          <a:effectLst/>
                        </a:rPr>
                        <a:t>10</a:t>
                      </a:r>
                      <a:endParaRPr lang="en-IN" sz="1400" b="0" i="0" u="none" strike="noStrike">
                        <a:solidFill>
                          <a:srgbClr val="000000"/>
                        </a:solidFill>
                        <a:effectLst/>
                        <a:latin typeface="Calibri"/>
                      </a:endParaRPr>
                    </a:p>
                  </a:txBody>
                  <a:tcPr marL="7620" marR="7620" marT="7620" marB="0" anchor="ctr"/>
                </a:tc>
                <a:tc>
                  <a:txBody>
                    <a:bodyPr/>
                    <a:lstStyle/>
                    <a:p>
                      <a:pPr algn="ctr" fontAlgn="ctr"/>
                      <a:r>
                        <a:rPr lang="en-IN" sz="1400" u="none" strike="noStrike" dirty="0">
                          <a:effectLst/>
                        </a:rPr>
                        <a:t>Battery</a:t>
                      </a:r>
                      <a:endParaRPr lang="en-IN" sz="1400" b="0" i="0" u="none" strike="noStrike" dirty="0">
                        <a:solidFill>
                          <a:srgbClr val="000000"/>
                        </a:solidFill>
                        <a:effectLst/>
                        <a:latin typeface="Calibri"/>
                      </a:endParaRPr>
                    </a:p>
                  </a:txBody>
                  <a:tcPr marL="7620" marR="7620" marT="7620" marB="0" anchor="ctr"/>
                </a:tc>
                <a:tc>
                  <a:txBody>
                    <a:bodyPr/>
                    <a:lstStyle/>
                    <a:p>
                      <a:pPr algn="ctr" fontAlgn="ctr"/>
                      <a:r>
                        <a:rPr lang="en-IN" sz="1400" u="none" strike="noStrike" dirty="0">
                          <a:effectLst/>
                        </a:rPr>
                        <a:t> ₹                             5,000.00 </a:t>
                      </a:r>
                      <a:endParaRPr lang="en-IN" sz="1400" b="0" i="0" u="none" strike="noStrike" dirty="0">
                        <a:solidFill>
                          <a:srgbClr val="000000"/>
                        </a:solidFill>
                        <a:effectLst/>
                        <a:latin typeface="Calibri"/>
                      </a:endParaRPr>
                    </a:p>
                  </a:txBody>
                  <a:tcPr marL="7620" marR="7620" marT="7620" marB="0" anchor="ctr"/>
                </a:tc>
                <a:tc>
                  <a:txBody>
                    <a:bodyPr/>
                    <a:lstStyle/>
                    <a:p>
                      <a:pPr marL="72000" algn="l" fontAlgn="ctr"/>
                      <a:r>
                        <a:rPr lang="en-US" sz="1400" u="none" strike="noStrike" dirty="0">
                          <a:effectLst/>
                        </a:rPr>
                        <a:t>Battery to run the device</a:t>
                      </a:r>
                      <a:endParaRPr lang="en-US" sz="1400" b="0" i="0" u="none" strike="noStrike" dirty="0">
                        <a:solidFill>
                          <a:srgbClr val="000000"/>
                        </a:solidFill>
                        <a:effectLst/>
                        <a:latin typeface="Calibri"/>
                      </a:endParaRPr>
                    </a:p>
                  </a:txBody>
                  <a:tcPr marL="7620" marR="7620" marT="7620" marB="0" anchor="ctr"/>
                </a:tc>
                <a:extLst>
                  <a:ext uri="{0D108BD9-81ED-4DB2-BD59-A6C34878D82A}">
                    <a16:rowId xmlns:a16="http://schemas.microsoft.com/office/drawing/2014/main" val="10010"/>
                  </a:ext>
                </a:extLst>
              </a:tr>
              <a:tr h="566755">
                <a:tc>
                  <a:txBody>
                    <a:bodyPr/>
                    <a:lstStyle/>
                    <a:p>
                      <a:pPr algn="l" fontAlgn="b"/>
                      <a:endParaRPr lang="en-IN" sz="1400" b="0" i="0" u="none" strike="noStrike" dirty="0">
                        <a:solidFill>
                          <a:srgbClr val="000000"/>
                        </a:solidFill>
                        <a:effectLst/>
                        <a:latin typeface="Calibri"/>
                      </a:endParaRPr>
                    </a:p>
                  </a:txBody>
                  <a:tcPr marL="7620" marR="7620" marT="7620" marB="0" anchor="b"/>
                </a:tc>
                <a:tc>
                  <a:txBody>
                    <a:bodyPr/>
                    <a:lstStyle/>
                    <a:p>
                      <a:pPr algn="ctr" fontAlgn="b"/>
                      <a:r>
                        <a:rPr lang="en-IN" sz="1400" b="1" u="none" strike="noStrike" dirty="0">
                          <a:effectLst/>
                        </a:rPr>
                        <a:t>Total</a:t>
                      </a:r>
                      <a:endParaRPr lang="en-IN" sz="1400" b="1" i="0" u="none" strike="noStrike" dirty="0">
                        <a:solidFill>
                          <a:srgbClr val="000000"/>
                        </a:solidFill>
                        <a:effectLst/>
                        <a:latin typeface="Calibri"/>
                      </a:endParaRPr>
                    </a:p>
                  </a:txBody>
                  <a:tcPr marL="7620" marR="7620" marT="7620" marB="0" anchor="ctr"/>
                </a:tc>
                <a:tc>
                  <a:txBody>
                    <a:bodyPr/>
                    <a:lstStyle/>
                    <a:p>
                      <a:pPr algn="ctr" fontAlgn="b"/>
                      <a:r>
                        <a:rPr lang="en-IN" sz="1400" b="1" u="none" strike="noStrike" dirty="0">
                          <a:effectLst/>
                        </a:rPr>
                        <a:t> ₹                          87,000.00 </a:t>
                      </a:r>
                      <a:endParaRPr lang="en-IN" sz="1400" b="1" i="0" u="none" strike="noStrike" dirty="0">
                        <a:solidFill>
                          <a:srgbClr val="000000"/>
                        </a:solidFill>
                        <a:effectLst/>
                        <a:latin typeface="Calibri"/>
                      </a:endParaRPr>
                    </a:p>
                  </a:txBody>
                  <a:tcPr marL="7620" marR="7620" marT="7620" marB="0" anchor="ctr"/>
                </a:tc>
                <a:tc>
                  <a:txBody>
                    <a:bodyPr/>
                    <a:lstStyle/>
                    <a:p>
                      <a:pPr algn="l" fontAlgn="b"/>
                      <a:endParaRPr lang="en-IN" sz="1400" b="0" i="0" u="none" strike="noStrike" dirty="0">
                        <a:solidFill>
                          <a:srgbClr val="000000"/>
                        </a:solidFill>
                        <a:effectLst/>
                        <a:latin typeface="Calibri"/>
                      </a:endParaRPr>
                    </a:p>
                  </a:txBody>
                  <a:tcPr marL="7620" marR="7620" marT="7620" marB="0" anchor="b"/>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95008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2022396"/>
            <a:ext cx="6172200" cy="771525"/>
          </a:xfrm>
          <a:prstGeom prst="rect">
            <a:avLst/>
          </a:prstGeom>
          <a:noFill/>
          <a:ln/>
        </p:spPr>
        <p:txBody>
          <a:bodyPr wrap="none" rtlCol="0" anchor="t"/>
          <a:lstStyle/>
          <a:p>
            <a:pPr marL="0" indent="0">
              <a:lnSpc>
                <a:spcPts val="6075"/>
              </a:lnSpc>
              <a:buNone/>
            </a:pPr>
            <a:r>
              <a:rPr lang="en-US" sz="4860" dirty="0">
                <a:solidFill>
                  <a:srgbClr val="272D45"/>
                </a:solidFill>
                <a:latin typeface="Kanit" pitchFamily="34" charset="0"/>
                <a:ea typeface="Kanit" pitchFamily="34" charset="-122"/>
                <a:cs typeface="Kanit" pitchFamily="34" charset="-120"/>
              </a:rPr>
              <a:t>The Pothole Problem</a:t>
            </a:r>
            <a:endParaRPr lang="en-US" sz="4860" dirty="0"/>
          </a:p>
        </p:txBody>
      </p:sp>
      <p:sp>
        <p:nvSpPr>
          <p:cNvPr id="6" name="Text 3"/>
          <p:cNvSpPr/>
          <p:nvPr/>
        </p:nvSpPr>
        <p:spPr>
          <a:xfrm>
            <a:off x="6350437" y="3164205"/>
            <a:ext cx="7415927" cy="1580198"/>
          </a:xfrm>
          <a:prstGeom prst="rect">
            <a:avLst/>
          </a:prstGeom>
          <a:noFill/>
          <a:ln/>
        </p:spPr>
        <p:txBody>
          <a:bodyPr wrap="square" rtlCol="0" anchor="t"/>
          <a:lstStyle/>
          <a:p>
            <a:pPr marL="0" indent="0">
              <a:lnSpc>
                <a:spcPts val="3110"/>
              </a:lnSpc>
              <a:buNone/>
            </a:pPr>
            <a:r>
              <a:rPr lang="en-US" sz="1944" dirty="0">
                <a:solidFill>
                  <a:srgbClr val="2C3249"/>
                </a:solidFill>
                <a:latin typeface="Martel Sans" pitchFamily="34" charset="0"/>
                <a:ea typeface="Martel Sans" pitchFamily="34" charset="-122"/>
                <a:cs typeface="Martel Sans" pitchFamily="34" charset="-120"/>
              </a:rPr>
              <a:t>Potholes are a widespread and persistent issue, costing billions in vehicle damage and leading to countless accidents each year. Current detection and repair processes are slow and reactive, often leaving roads in disrepair for extended periods.</a:t>
            </a:r>
            <a:endParaRPr lang="en-US" sz="1944" dirty="0"/>
          </a:p>
        </p:txBody>
      </p:sp>
      <p:sp>
        <p:nvSpPr>
          <p:cNvPr id="7" name="Text 4"/>
          <p:cNvSpPr/>
          <p:nvPr/>
        </p:nvSpPr>
        <p:spPr>
          <a:xfrm>
            <a:off x="6350437" y="5022056"/>
            <a:ext cx="7415927" cy="1185148"/>
          </a:xfrm>
          <a:prstGeom prst="rect">
            <a:avLst/>
          </a:prstGeom>
          <a:noFill/>
          <a:ln/>
        </p:spPr>
        <p:txBody>
          <a:bodyPr wrap="square" rtlCol="0" anchor="t"/>
          <a:lstStyle/>
          <a:p>
            <a:pPr marL="0" indent="0">
              <a:lnSpc>
                <a:spcPts val="3110"/>
              </a:lnSpc>
              <a:buNone/>
            </a:pPr>
            <a:r>
              <a:rPr lang="en-US" sz="1944" dirty="0">
                <a:solidFill>
                  <a:srgbClr val="2C3249"/>
                </a:solidFill>
                <a:latin typeface="Martel Sans" pitchFamily="34" charset="0"/>
                <a:ea typeface="Martel Sans" pitchFamily="34" charset="-122"/>
                <a:cs typeface="Martel Sans" pitchFamily="34" charset="-120"/>
              </a:rPr>
              <a:t>Addressing this problem requires innovative solutions to proactively identify and address potholes before they become a hazard to drivers and pedestrians.</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21772"/>
            <a:ext cx="14630400" cy="8229600"/>
          </a:xfrm>
          <a:prstGeom prst="rect">
            <a:avLst/>
          </a:prstGeom>
          <a:solidFill>
            <a:srgbClr val="FFFFFF"/>
          </a:solidFill>
          <a:ln/>
        </p:spPr>
      </p:sp>
      <p:sp>
        <p:nvSpPr>
          <p:cNvPr id="4" name="Text 2"/>
          <p:cNvSpPr/>
          <p:nvPr/>
        </p:nvSpPr>
        <p:spPr>
          <a:xfrm>
            <a:off x="864037" y="700802"/>
            <a:ext cx="6172200" cy="771525"/>
          </a:xfrm>
          <a:prstGeom prst="rect">
            <a:avLst/>
          </a:prstGeom>
          <a:noFill/>
          <a:ln/>
        </p:spPr>
        <p:txBody>
          <a:bodyPr wrap="none" rtlCol="0" anchor="t"/>
          <a:lstStyle/>
          <a:p>
            <a:pPr marL="0" indent="0">
              <a:lnSpc>
                <a:spcPts val="6075"/>
              </a:lnSpc>
              <a:buNone/>
            </a:pPr>
            <a:r>
              <a:rPr lang="en-US" sz="4860" dirty="0">
                <a:solidFill>
                  <a:srgbClr val="272D45"/>
                </a:solidFill>
                <a:latin typeface="Kanit" pitchFamily="34" charset="0"/>
                <a:ea typeface="Kanit" pitchFamily="34" charset="-122"/>
                <a:cs typeface="Kanit" pitchFamily="34" charset="-120"/>
              </a:rPr>
              <a:t>Introducing G.A.I.A</a:t>
            </a:r>
            <a:endParaRPr lang="en-US" sz="4860" dirty="0"/>
          </a:p>
        </p:txBody>
      </p:sp>
      <p:sp>
        <p:nvSpPr>
          <p:cNvPr id="5" name="Text 3"/>
          <p:cNvSpPr/>
          <p:nvPr/>
        </p:nvSpPr>
        <p:spPr>
          <a:xfrm>
            <a:off x="864037" y="2064782"/>
            <a:ext cx="6150054" cy="3555444"/>
          </a:xfrm>
          <a:prstGeom prst="rect">
            <a:avLst/>
          </a:prstGeom>
          <a:noFill/>
          <a:ln/>
        </p:spPr>
        <p:txBody>
          <a:bodyPr wrap="square" rtlCol="0" anchor="t"/>
          <a:lstStyle/>
          <a:p>
            <a:pPr marL="0" indent="0">
              <a:lnSpc>
                <a:spcPts val="3110"/>
              </a:lnSpc>
              <a:buNone/>
            </a:pPr>
            <a:r>
              <a:rPr lang="en-US" sz="1944" dirty="0">
                <a:solidFill>
                  <a:srgbClr val="2C3249"/>
                </a:solidFill>
                <a:latin typeface="Martel Sans" pitchFamily="34" charset="0"/>
                <a:ea typeface="Martel Sans" pitchFamily="34" charset="-122"/>
                <a:cs typeface="Martel Sans" pitchFamily="34" charset="-120"/>
              </a:rPr>
              <a:t>G.A.I.A, or the Ground Assessment and Identification Assistant, is an innovative AI-powered platform designed to detect and map potholes on roads. By leveraging advanced computer vision and machine learning algorithms, G.A.I.A can automatically identify potholes from images captured by drones or vehicle-mounted cameras, providing detailed reports to help cities and municipalities prioritize road maintenance.</a:t>
            </a:r>
            <a:endParaRPr lang="en-US" sz="1944" dirty="0"/>
          </a:p>
        </p:txBody>
      </p:sp>
      <p:pic>
        <p:nvPicPr>
          <p:cNvPr id="6" name="Image 0" descr="preencoded.png"/>
          <p:cNvPicPr>
            <a:picLocks noChangeAspect="1"/>
          </p:cNvPicPr>
          <p:nvPr/>
        </p:nvPicPr>
        <p:blipFill>
          <a:blip r:embed="rId3"/>
          <a:stretch>
            <a:fillRect/>
          </a:stretch>
        </p:blipFill>
        <p:spPr>
          <a:xfrm>
            <a:off x="7623929" y="2120265"/>
            <a:ext cx="6150054" cy="513087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69329"/>
            <a:ext cx="14630400" cy="8307467"/>
          </a:xfrm>
          <a:prstGeom prst="rect">
            <a:avLst/>
          </a:prstGeom>
          <a:solidFill>
            <a:srgbClr val="FFFFFF"/>
          </a:solidFill>
          <a:ln/>
        </p:spPr>
      </p:sp>
      <p:sp>
        <p:nvSpPr>
          <p:cNvPr id="4" name="Text 2"/>
          <p:cNvSpPr/>
          <p:nvPr/>
        </p:nvSpPr>
        <p:spPr>
          <a:xfrm>
            <a:off x="839152" y="659368"/>
            <a:ext cx="5994559" cy="749260"/>
          </a:xfrm>
          <a:prstGeom prst="rect">
            <a:avLst/>
          </a:prstGeom>
          <a:noFill/>
          <a:ln/>
        </p:spPr>
        <p:txBody>
          <a:bodyPr wrap="none" rtlCol="0" anchor="t"/>
          <a:lstStyle/>
          <a:p>
            <a:pPr marL="0" indent="0">
              <a:lnSpc>
                <a:spcPts val="5900"/>
              </a:lnSpc>
              <a:buNone/>
            </a:pPr>
            <a:r>
              <a:rPr lang="en-US" sz="4720" dirty="0">
                <a:solidFill>
                  <a:srgbClr val="272D45"/>
                </a:solidFill>
                <a:latin typeface="Kanit" pitchFamily="34" charset="0"/>
                <a:ea typeface="Kanit" pitchFamily="34" charset="-122"/>
                <a:cs typeface="Kanit" pitchFamily="34" charset="-120"/>
              </a:rPr>
              <a:t>Key Features of G.A.I.A</a:t>
            </a:r>
            <a:endParaRPr lang="en-US" sz="4720" dirty="0"/>
          </a:p>
        </p:txBody>
      </p:sp>
      <p:pic>
        <p:nvPicPr>
          <p:cNvPr id="5" name="Image 0" descr="preencoded.png"/>
          <p:cNvPicPr>
            <a:picLocks noChangeAspect="1"/>
          </p:cNvPicPr>
          <p:nvPr/>
        </p:nvPicPr>
        <p:blipFill>
          <a:blip r:embed="rId3"/>
          <a:stretch>
            <a:fillRect/>
          </a:stretch>
        </p:blipFill>
        <p:spPr>
          <a:xfrm>
            <a:off x="839152" y="2037874"/>
            <a:ext cx="3926919" cy="2094905"/>
          </a:xfrm>
          <a:prstGeom prst="rect">
            <a:avLst/>
          </a:prstGeom>
        </p:spPr>
      </p:pic>
      <p:sp>
        <p:nvSpPr>
          <p:cNvPr id="6" name="Text 3"/>
          <p:cNvSpPr/>
          <p:nvPr/>
        </p:nvSpPr>
        <p:spPr>
          <a:xfrm>
            <a:off x="839152" y="4402455"/>
            <a:ext cx="2997279" cy="374571"/>
          </a:xfrm>
          <a:prstGeom prst="rect">
            <a:avLst/>
          </a:prstGeom>
          <a:noFill/>
          <a:ln/>
        </p:spPr>
        <p:txBody>
          <a:bodyPr wrap="none" rtlCol="0" anchor="t"/>
          <a:lstStyle/>
          <a:p>
            <a:pPr marL="0" indent="0">
              <a:lnSpc>
                <a:spcPts val="2950"/>
              </a:lnSpc>
              <a:buNone/>
            </a:pPr>
            <a:r>
              <a:rPr lang="en-US" sz="2360" dirty="0">
                <a:solidFill>
                  <a:srgbClr val="272D45"/>
                </a:solidFill>
                <a:latin typeface="Kanit" pitchFamily="34" charset="0"/>
                <a:ea typeface="Kanit" pitchFamily="34" charset="-122"/>
                <a:cs typeface="Kanit" pitchFamily="34" charset="-120"/>
              </a:rPr>
              <a:t>AI-Powered Detection</a:t>
            </a:r>
            <a:endParaRPr lang="en-US" sz="2360" dirty="0"/>
          </a:p>
        </p:txBody>
      </p:sp>
      <p:sp>
        <p:nvSpPr>
          <p:cNvPr id="7" name="Text 4"/>
          <p:cNvSpPr/>
          <p:nvPr/>
        </p:nvSpPr>
        <p:spPr>
          <a:xfrm>
            <a:off x="839152" y="5016698"/>
            <a:ext cx="3926919" cy="2301716"/>
          </a:xfrm>
          <a:prstGeom prst="rect">
            <a:avLst/>
          </a:prstGeom>
          <a:noFill/>
          <a:ln/>
        </p:spPr>
        <p:txBody>
          <a:bodyPr wrap="square" rtlCol="0" anchor="t"/>
          <a:lstStyle/>
          <a:p>
            <a:pPr marL="0" indent="0">
              <a:lnSpc>
                <a:spcPts val="3021"/>
              </a:lnSpc>
              <a:buNone/>
            </a:pPr>
            <a:r>
              <a:rPr lang="en-US" sz="1888" dirty="0">
                <a:solidFill>
                  <a:srgbClr val="2C3249"/>
                </a:solidFill>
                <a:latin typeface="Martel Sans" pitchFamily="34" charset="0"/>
                <a:ea typeface="Martel Sans" pitchFamily="34" charset="-122"/>
                <a:cs typeface="Martel Sans" pitchFamily="34" charset="-120"/>
              </a:rPr>
              <a:t>G.A.I.A utilizes advanced computer vision and machine learning algorithms to accurately identify potholes in real-time, even in challenging lighting or weather conditions.</a:t>
            </a:r>
            <a:endParaRPr lang="en-US" sz="1888" dirty="0"/>
          </a:p>
        </p:txBody>
      </p:sp>
      <p:pic>
        <p:nvPicPr>
          <p:cNvPr id="8" name="Image 1" descr="preencoded.png"/>
          <p:cNvPicPr>
            <a:picLocks noChangeAspect="1"/>
          </p:cNvPicPr>
          <p:nvPr/>
        </p:nvPicPr>
        <p:blipFill>
          <a:blip r:embed="rId4"/>
          <a:stretch>
            <a:fillRect/>
          </a:stretch>
        </p:blipFill>
        <p:spPr>
          <a:xfrm>
            <a:off x="5358527" y="2037874"/>
            <a:ext cx="3926919" cy="2152531"/>
          </a:xfrm>
          <a:prstGeom prst="rect">
            <a:avLst/>
          </a:prstGeom>
        </p:spPr>
      </p:pic>
      <p:sp>
        <p:nvSpPr>
          <p:cNvPr id="9" name="Text 5"/>
          <p:cNvSpPr/>
          <p:nvPr/>
        </p:nvSpPr>
        <p:spPr>
          <a:xfrm>
            <a:off x="5358527" y="4460081"/>
            <a:ext cx="2997279" cy="374571"/>
          </a:xfrm>
          <a:prstGeom prst="rect">
            <a:avLst/>
          </a:prstGeom>
          <a:noFill/>
          <a:ln/>
        </p:spPr>
        <p:txBody>
          <a:bodyPr wrap="none" rtlCol="0" anchor="t"/>
          <a:lstStyle/>
          <a:p>
            <a:pPr marL="0" indent="0">
              <a:lnSpc>
                <a:spcPts val="2950"/>
              </a:lnSpc>
              <a:buNone/>
            </a:pPr>
            <a:r>
              <a:rPr lang="en-US" sz="2360" dirty="0">
                <a:solidFill>
                  <a:srgbClr val="272D45"/>
                </a:solidFill>
                <a:latin typeface="Kanit" pitchFamily="34" charset="0"/>
                <a:ea typeface="Kanit" pitchFamily="34" charset="-122"/>
                <a:cs typeface="Kanit" pitchFamily="34" charset="-120"/>
              </a:rPr>
              <a:t>Data Analytics</a:t>
            </a:r>
            <a:endParaRPr lang="en-US" sz="2360" dirty="0"/>
          </a:p>
        </p:txBody>
      </p:sp>
      <p:sp>
        <p:nvSpPr>
          <p:cNvPr id="10" name="Text 6"/>
          <p:cNvSpPr/>
          <p:nvPr/>
        </p:nvSpPr>
        <p:spPr>
          <a:xfrm>
            <a:off x="5358527" y="5074325"/>
            <a:ext cx="3926919" cy="2301716"/>
          </a:xfrm>
          <a:prstGeom prst="rect">
            <a:avLst/>
          </a:prstGeom>
          <a:noFill/>
          <a:ln/>
        </p:spPr>
        <p:txBody>
          <a:bodyPr wrap="square" rtlCol="0" anchor="t"/>
          <a:lstStyle/>
          <a:p>
            <a:pPr marL="0" indent="0">
              <a:lnSpc>
                <a:spcPts val="3021"/>
              </a:lnSpc>
              <a:buNone/>
            </a:pPr>
            <a:r>
              <a:rPr lang="en-US" sz="1888" dirty="0">
                <a:solidFill>
                  <a:srgbClr val="2C3249"/>
                </a:solidFill>
                <a:latin typeface="Martel Sans" pitchFamily="34" charset="0"/>
                <a:ea typeface="Martel Sans" pitchFamily="34" charset="-122"/>
                <a:cs typeface="Martel Sans" pitchFamily="34" charset="-120"/>
              </a:rPr>
              <a:t>The system generates detailed reports on pothole locations, severity, and trends, providing actionable insights to guide infrastructure maintenance and repair efforts.</a:t>
            </a:r>
            <a:endParaRPr lang="en-US" sz="1888" dirty="0"/>
          </a:p>
        </p:txBody>
      </p:sp>
      <p:pic>
        <p:nvPicPr>
          <p:cNvPr id="11" name="Image 2" descr="preencoded.png"/>
          <p:cNvPicPr>
            <a:picLocks noChangeAspect="1"/>
          </p:cNvPicPr>
          <p:nvPr/>
        </p:nvPicPr>
        <p:blipFill>
          <a:blip r:embed="rId5"/>
          <a:stretch>
            <a:fillRect/>
          </a:stretch>
        </p:blipFill>
        <p:spPr>
          <a:xfrm>
            <a:off x="9877901" y="2037874"/>
            <a:ext cx="3926919" cy="2208848"/>
          </a:xfrm>
          <a:prstGeom prst="rect">
            <a:avLst/>
          </a:prstGeom>
        </p:spPr>
      </p:pic>
      <p:sp>
        <p:nvSpPr>
          <p:cNvPr id="12" name="Text 7"/>
          <p:cNvSpPr/>
          <p:nvPr/>
        </p:nvSpPr>
        <p:spPr>
          <a:xfrm>
            <a:off x="9877901" y="4516398"/>
            <a:ext cx="2997279" cy="374571"/>
          </a:xfrm>
          <a:prstGeom prst="rect">
            <a:avLst/>
          </a:prstGeom>
          <a:noFill/>
          <a:ln/>
        </p:spPr>
        <p:txBody>
          <a:bodyPr wrap="none" rtlCol="0" anchor="t"/>
          <a:lstStyle/>
          <a:p>
            <a:pPr marL="0" indent="0">
              <a:lnSpc>
                <a:spcPts val="2950"/>
              </a:lnSpc>
              <a:buNone/>
            </a:pPr>
            <a:r>
              <a:rPr lang="en-US" sz="2360" dirty="0">
                <a:solidFill>
                  <a:srgbClr val="272D45"/>
                </a:solidFill>
                <a:latin typeface="Kanit" pitchFamily="34" charset="0"/>
                <a:ea typeface="Kanit" pitchFamily="34" charset="-122"/>
                <a:cs typeface="Kanit" pitchFamily="34" charset="-120"/>
              </a:rPr>
              <a:t>Scalability</a:t>
            </a:r>
            <a:endParaRPr lang="en-US" sz="2360" dirty="0"/>
          </a:p>
        </p:txBody>
      </p:sp>
      <p:sp>
        <p:nvSpPr>
          <p:cNvPr id="13" name="Text 8"/>
          <p:cNvSpPr/>
          <p:nvPr/>
        </p:nvSpPr>
        <p:spPr>
          <a:xfrm>
            <a:off x="9877900" y="5130641"/>
            <a:ext cx="3926919" cy="2301716"/>
          </a:xfrm>
          <a:prstGeom prst="rect">
            <a:avLst/>
          </a:prstGeom>
          <a:noFill/>
          <a:ln/>
        </p:spPr>
        <p:txBody>
          <a:bodyPr wrap="square" rtlCol="0" anchor="t"/>
          <a:lstStyle/>
          <a:p>
            <a:pPr marL="0" indent="0">
              <a:lnSpc>
                <a:spcPts val="3021"/>
              </a:lnSpc>
              <a:buNone/>
            </a:pPr>
            <a:r>
              <a:rPr lang="en-US" sz="1888" dirty="0">
                <a:solidFill>
                  <a:srgbClr val="2C3249"/>
                </a:solidFill>
                <a:latin typeface="Martel Sans" pitchFamily="34" charset="0"/>
                <a:ea typeface="Martel Sans" pitchFamily="34" charset="-122"/>
                <a:cs typeface="Martel Sans" pitchFamily="34" charset="-120"/>
              </a:rPr>
              <a:t>G.A.I.A is designed to be adaptable to a wide range of environments and infrastructure setups, making it a versatile solution for cities and municipalities of all sizes.</a:t>
            </a:r>
            <a:endParaRPr lang="en-US" sz="188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2817376"/>
          </a:xfrm>
          <a:prstGeom prst="rect">
            <a:avLst/>
          </a:prstGeom>
        </p:spPr>
      </p:pic>
      <p:sp>
        <p:nvSpPr>
          <p:cNvPr id="5" name="Text 2"/>
          <p:cNvSpPr/>
          <p:nvPr/>
        </p:nvSpPr>
        <p:spPr>
          <a:xfrm>
            <a:off x="1159193" y="3335015"/>
            <a:ext cx="6422231" cy="704374"/>
          </a:xfrm>
          <a:prstGeom prst="rect">
            <a:avLst/>
          </a:prstGeom>
          <a:noFill/>
          <a:ln/>
        </p:spPr>
        <p:txBody>
          <a:bodyPr wrap="none" rtlCol="0" anchor="t"/>
          <a:lstStyle/>
          <a:p>
            <a:pPr marL="0" indent="0">
              <a:lnSpc>
                <a:spcPts val="5546"/>
              </a:lnSpc>
              <a:buNone/>
            </a:pPr>
            <a:r>
              <a:rPr lang="en-US" sz="4437" dirty="0">
                <a:solidFill>
                  <a:srgbClr val="272D45"/>
                </a:solidFill>
                <a:latin typeface="Kanit" pitchFamily="34" charset="0"/>
                <a:ea typeface="Kanit" pitchFamily="34" charset="-122"/>
                <a:cs typeface="Kanit" pitchFamily="34" charset="-120"/>
              </a:rPr>
              <a:t>Technology Behind G.A.I.A</a:t>
            </a:r>
            <a:endParaRPr lang="en-US" sz="4437" dirty="0"/>
          </a:p>
        </p:txBody>
      </p:sp>
      <p:sp>
        <p:nvSpPr>
          <p:cNvPr id="6" name="Shape 3"/>
          <p:cNvSpPr/>
          <p:nvPr/>
        </p:nvSpPr>
        <p:spPr>
          <a:xfrm>
            <a:off x="1159193" y="4400550"/>
            <a:ext cx="3953708" cy="3204016"/>
          </a:xfrm>
          <a:prstGeom prst="roundRect">
            <a:avLst>
              <a:gd name="adj" fmla="val 3680"/>
            </a:avLst>
          </a:prstGeom>
          <a:solidFill>
            <a:srgbClr val="DFECE9"/>
          </a:solidFill>
          <a:ln w="7620">
            <a:solidFill>
              <a:srgbClr val="C5D2CF"/>
            </a:solidFill>
            <a:prstDash val="solid"/>
          </a:ln>
        </p:spPr>
      </p:sp>
      <p:sp>
        <p:nvSpPr>
          <p:cNvPr id="7" name="Text 4"/>
          <p:cNvSpPr/>
          <p:nvPr/>
        </p:nvSpPr>
        <p:spPr>
          <a:xfrm>
            <a:off x="1392198" y="4633555"/>
            <a:ext cx="3487698" cy="352068"/>
          </a:xfrm>
          <a:prstGeom prst="rect">
            <a:avLst/>
          </a:prstGeom>
          <a:noFill/>
          <a:ln/>
        </p:spPr>
        <p:txBody>
          <a:bodyPr wrap="none" rtlCol="0" anchor="ctr"/>
          <a:lstStyle/>
          <a:p>
            <a:pPr marL="0" indent="0" algn="ctr">
              <a:lnSpc>
                <a:spcPts val="2773"/>
              </a:lnSpc>
              <a:buNone/>
            </a:pPr>
            <a:r>
              <a:rPr lang="en-US" sz="2218" dirty="0">
                <a:solidFill>
                  <a:srgbClr val="2C3249"/>
                </a:solidFill>
                <a:latin typeface="Kanit" pitchFamily="34" charset="0"/>
                <a:ea typeface="Kanit" pitchFamily="34" charset="-122"/>
                <a:cs typeface="Kanit" pitchFamily="34" charset="-120"/>
              </a:rPr>
              <a:t>Object Detection Model</a:t>
            </a:r>
            <a:endParaRPr lang="en-US" sz="2218" dirty="0"/>
          </a:p>
        </p:txBody>
      </p:sp>
      <p:sp>
        <p:nvSpPr>
          <p:cNvPr id="8" name="Text 5"/>
          <p:cNvSpPr/>
          <p:nvPr/>
        </p:nvSpPr>
        <p:spPr>
          <a:xfrm>
            <a:off x="1392198" y="5120758"/>
            <a:ext cx="3487698" cy="2264653"/>
          </a:xfrm>
          <a:prstGeom prst="rect">
            <a:avLst/>
          </a:prstGeom>
          <a:noFill/>
          <a:ln/>
        </p:spPr>
        <p:txBody>
          <a:bodyPr wrap="square" rtlCol="0" anchor="ctr"/>
          <a:lstStyle/>
          <a:p>
            <a:pPr marL="0" indent="0" algn="just">
              <a:lnSpc>
                <a:spcPts val="2840"/>
              </a:lnSpc>
              <a:buNone/>
            </a:pPr>
            <a:r>
              <a:rPr lang="en-US" sz="1775" dirty="0">
                <a:solidFill>
                  <a:srgbClr val="2C3249"/>
                </a:solidFill>
                <a:latin typeface="Martel Sans" pitchFamily="34" charset="0"/>
                <a:ea typeface="Martel Sans" pitchFamily="34" charset="-122"/>
                <a:cs typeface="Martel Sans" pitchFamily="34" charset="-120"/>
              </a:rPr>
              <a:t>G.A.I.A. leverages advanced object detection algorithms to accurately identify and classify potholes, cracks, and other road defects from overhead imagery.</a:t>
            </a:r>
            <a:endParaRPr lang="en-US" sz="1775" dirty="0"/>
          </a:p>
        </p:txBody>
      </p:sp>
      <p:sp>
        <p:nvSpPr>
          <p:cNvPr id="9" name="Shape 6"/>
          <p:cNvSpPr/>
          <p:nvPr/>
        </p:nvSpPr>
        <p:spPr>
          <a:xfrm>
            <a:off x="5338286" y="4400549"/>
            <a:ext cx="3953708" cy="3204017"/>
          </a:xfrm>
          <a:prstGeom prst="roundRect">
            <a:avLst>
              <a:gd name="adj" fmla="val 3680"/>
            </a:avLst>
          </a:prstGeom>
          <a:solidFill>
            <a:srgbClr val="DFECE9"/>
          </a:solidFill>
          <a:ln w="7620">
            <a:solidFill>
              <a:srgbClr val="C5D2CF"/>
            </a:solidFill>
            <a:prstDash val="solid"/>
          </a:ln>
        </p:spPr>
      </p:sp>
      <p:sp>
        <p:nvSpPr>
          <p:cNvPr id="10" name="Text 7"/>
          <p:cNvSpPr/>
          <p:nvPr/>
        </p:nvSpPr>
        <p:spPr>
          <a:xfrm>
            <a:off x="5571291" y="4633555"/>
            <a:ext cx="3487697" cy="352068"/>
          </a:xfrm>
          <a:prstGeom prst="rect">
            <a:avLst/>
          </a:prstGeom>
          <a:noFill/>
          <a:ln/>
        </p:spPr>
        <p:txBody>
          <a:bodyPr wrap="none" rtlCol="0" anchor="ctr"/>
          <a:lstStyle/>
          <a:p>
            <a:pPr marL="0" indent="0" algn="ctr">
              <a:lnSpc>
                <a:spcPts val="2773"/>
              </a:lnSpc>
              <a:buNone/>
            </a:pPr>
            <a:r>
              <a:rPr lang="en-US" sz="2218" dirty="0">
                <a:solidFill>
                  <a:srgbClr val="2C3249"/>
                </a:solidFill>
                <a:latin typeface="Kanit" pitchFamily="34" charset="0"/>
                <a:ea typeface="Kanit" pitchFamily="34" charset="-122"/>
                <a:cs typeface="Kanit" pitchFamily="34" charset="-120"/>
              </a:rPr>
              <a:t>Cloud Processing</a:t>
            </a:r>
            <a:endParaRPr lang="en-US" sz="2218" dirty="0"/>
          </a:p>
        </p:txBody>
      </p:sp>
      <p:sp>
        <p:nvSpPr>
          <p:cNvPr id="11" name="Text 8"/>
          <p:cNvSpPr/>
          <p:nvPr/>
        </p:nvSpPr>
        <p:spPr>
          <a:xfrm>
            <a:off x="5571292" y="5120758"/>
            <a:ext cx="3487698" cy="2264653"/>
          </a:xfrm>
          <a:prstGeom prst="rect">
            <a:avLst/>
          </a:prstGeom>
          <a:noFill/>
          <a:ln/>
        </p:spPr>
        <p:txBody>
          <a:bodyPr wrap="square" rtlCol="0" anchor="ctr"/>
          <a:lstStyle/>
          <a:p>
            <a:pPr marL="0" indent="0" algn="just">
              <a:lnSpc>
                <a:spcPts val="2840"/>
              </a:lnSpc>
              <a:buNone/>
            </a:pPr>
            <a:r>
              <a:rPr lang="en-US" sz="1775" dirty="0">
                <a:solidFill>
                  <a:srgbClr val="2C3249"/>
                </a:solidFill>
                <a:latin typeface="Martel Sans" pitchFamily="34" charset="0"/>
                <a:ea typeface="Martel Sans" pitchFamily="34" charset="-122"/>
                <a:cs typeface="Martel Sans" pitchFamily="34" charset="-120"/>
              </a:rPr>
              <a:t>Captured data is securely transmitted to the cloud for high-speed analytics, leveraging distributed computing power to generate insights in real-time.</a:t>
            </a:r>
            <a:endParaRPr lang="en-US" sz="1775" dirty="0"/>
          </a:p>
        </p:txBody>
      </p:sp>
      <p:sp>
        <p:nvSpPr>
          <p:cNvPr id="12" name="Shape 9"/>
          <p:cNvSpPr/>
          <p:nvPr/>
        </p:nvSpPr>
        <p:spPr>
          <a:xfrm>
            <a:off x="9517380" y="4400550"/>
            <a:ext cx="3953708" cy="3204016"/>
          </a:xfrm>
          <a:prstGeom prst="roundRect">
            <a:avLst>
              <a:gd name="adj" fmla="val 3680"/>
            </a:avLst>
          </a:prstGeom>
          <a:solidFill>
            <a:srgbClr val="DFECE9"/>
          </a:solidFill>
          <a:ln w="7620">
            <a:solidFill>
              <a:srgbClr val="C5D2CF"/>
            </a:solidFill>
            <a:prstDash val="solid"/>
          </a:ln>
        </p:spPr>
      </p:sp>
      <p:sp>
        <p:nvSpPr>
          <p:cNvPr id="13" name="Text 10"/>
          <p:cNvSpPr/>
          <p:nvPr/>
        </p:nvSpPr>
        <p:spPr>
          <a:xfrm>
            <a:off x="9750384" y="4633555"/>
            <a:ext cx="3487697" cy="352068"/>
          </a:xfrm>
          <a:prstGeom prst="rect">
            <a:avLst/>
          </a:prstGeom>
          <a:noFill/>
          <a:ln/>
        </p:spPr>
        <p:txBody>
          <a:bodyPr wrap="none" rtlCol="0" anchor="ctr"/>
          <a:lstStyle/>
          <a:p>
            <a:pPr marL="0" indent="0" algn="ctr">
              <a:lnSpc>
                <a:spcPts val="2773"/>
              </a:lnSpc>
              <a:buNone/>
            </a:pPr>
            <a:r>
              <a:rPr lang="en-US" sz="2218" dirty="0">
                <a:solidFill>
                  <a:srgbClr val="2C3249"/>
                </a:solidFill>
                <a:latin typeface="Kanit" pitchFamily="34" charset="0"/>
                <a:ea typeface="Kanit" pitchFamily="34" charset="-122"/>
                <a:cs typeface="Kanit" pitchFamily="34" charset="-120"/>
              </a:rPr>
              <a:t>Security &amp; Reliability</a:t>
            </a:r>
            <a:endParaRPr lang="en-US" sz="2218" dirty="0"/>
          </a:p>
        </p:txBody>
      </p:sp>
      <p:sp>
        <p:nvSpPr>
          <p:cNvPr id="14" name="Text 11"/>
          <p:cNvSpPr/>
          <p:nvPr/>
        </p:nvSpPr>
        <p:spPr>
          <a:xfrm>
            <a:off x="9750385" y="5120758"/>
            <a:ext cx="3487698" cy="2254530"/>
          </a:xfrm>
          <a:prstGeom prst="rect">
            <a:avLst/>
          </a:prstGeom>
          <a:noFill/>
          <a:ln/>
        </p:spPr>
        <p:txBody>
          <a:bodyPr wrap="square" rtlCol="0" anchor="ctr"/>
          <a:lstStyle/>
          <a:p>
            <a:pPr marL="0" indent="0" algn="just">
              <a:lnSpc>
                <a:spcPts val="2840"/>
              </a:lnSpc>
              <a:buNone/>
            </a:pPr>
            <a:r>
              <a:rPr lang="en-US" sz="1775" dirty="0">
                <a:solidFill>
                  <a:srgbClr val="2C3249"/>
                </a:solidFill>
                <a:latin typeface="Martel Sans" pitchFamily="34" charset="0"/>
                <a:ea typeface="Martel Sans" pitchFamily="34" charset="-122"/>
                <a:cs typeface="Martel Sans" pitchFamily="34" charset="-120"/>
              </a:rPr>
              <a:t>Robust security measures and redundant systems ensure the privacy and integrity of user data, delivering a reliable and trustworthy solution.</a:t>
            </a:r>
            <a:endParaRPr lang="en-US" sz="177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085731"/>
            <a:ext cx="7415927" cy="1064657"/>
          </a:xfrm>
          <a:prstGeom prst="rect">
            <a:avLst/>
          </a:prstGeom>
          <a:noFill/>
          <a:ln/>
        </p:spPr>
        <p:txBody>
          <a:bodyPr wrap="none" rtlCol="0" anchor="t"/>
          <a:lstStyle/>
          <a:p>
            <a:pPr marL="0" indent="0">
              <a:lnSpc>
                <a:spcPts val="8384"/>
              </a:lnSpc>
              <a:buNone/>
            </a:pPr>
            <a:r>
              <a:rPr lang="en-US" sz="6707" dirty="0">
                <a:solidFill>
                  <a:srgbClr val="272D45"/>
                </a:solidFill>
                <a:latin typeface="Kanit" pitchFamily="34" charset="0"/>
                <a:ea typeface="Kanit" pitchFamily="34" charset="-122"/>
                <a:cs typeface="Kanit" pitchFamily="34" charset="-120"/>
              </a:rPr>
              <a:t>Market Opportunity</a:t>
            </a:r>
            <a:endParaRPr lang="en-US" sz="6707" dirty="0"/>
          </a:p>
        </p:txBody>
      </p:sp>
      <p:sp>
        <p:nvSpPr>
          <p:cNvPr id="6" name="Text 3"/>
          <p:cNvSpPr/>
          <p:nvPr/>
        </p:nvSpPr>
        <p:spPr>
          <a:xfrm>
            <a:off x="864037" y="2520672"/>
            <a:ext cx="7415927" cy="1580198"/>
          </a:xfrm>
          <a:prstGeom prst="rect">
            <a:avLst/>
          </a:prstGeom>
          <a:noFill/>
          <a:ln/>
        </p:spPr>
        <p:txBody>
          <a:bodyPr wrap="square" rtlCol="0" anchor="t"/>
          <a:lstStyle/>
          <a:p>
            <a:pPr marL="0" indent="0">
              <a:lnSpc>
                <a:spcPts val="3110"/>
              </a:lnSpc>
              <a:buNone/>
            </a:pPr>
            <a:r>
              <a:rPr lang="en-US" sz="1944" dirty="0">
                <a:solidFill>
                  <a:srgbClr val="2C3249"/>
                </a:solidFill>
                <a:latin typeface="Martel Sans" pitchFamily="34" charset="0"/>
                <a:ea typeface="Martel Sans" pitchFamily="34" charset="-122"/>
                <a:cs typeface="Martel Sans" pitchFamily="34" charset="-120"/>
              </a:rPr>
              <a:t>G.A.I.A. has immense potential in the rapidly growing smart infrastructure market, targeting municipalities, transportation agencies, and road maintenance companies seeking advanced AI solutions to optimize infrastructure management.</a:t>
            </a:r>
            <a:endParaRPr lang="en-US" sz="1944" dirty="0"/>
          </a:p>
        </p:txBody>
      </p:sp>
      <p:sp>
        <p:nvSpPr>
          <p:cNvPr id="7" name="Text 4"/>
          <p:cNvSpPr/>
          <p:nvPr/>
        </p:nvSpPr>
        <p:spPr>
          <a:xfrm>
            <a:off x="864037" y="4378523"/>
            <a:ext cx="7415927" cy="2765346"/>
          </a:xfrm>
          <a:prstGeom prst="rect">
            <a:avLst/>
          </a:prstGeom>
          <a:noFill/>
          <a:ln/>
        </p:spPr>
        <p:txBody>
          <a:bodyPr wrap="square" rtlCol="0" anchor="t"/>
          <a:lstStyle/>
          <a:p>
            <a:pPr marL="0" indent="0">
              <a:lnSpc>
                <a:spcPts val="3110"/>
              </a:lnSpc>
              <a:buNone/>
            </a:pPr>
            <a:r>
              <a:rPr lang="en-US" sz="1944" dirty="0">
                <a:solidFill>
                  <a:srgbClr val="2C3249"/>
                </a:solidFill>
                <a:latin typeface="Martel Sans" pitchFamily="34" charset="0"/>
                <a:ea typeface="Martel Sans" pitchFamily="34" charset="-122"/>
                <a:cs typeface="Martel Sans" pitchFamily="34" charset="-120"/>
              </a:rPr>
              <a:t>Compared to other infrastructure monitoring solutions, G.A.I.A. stands out with its unparalleled accuracy, efficiency, and cost-effectiveness. Our proprietary computer vision algorithms and sensor fusion technology allow us to detect and classify infrastructure defects with industry-leading precision, far surpassing manual inspections or basic image recognition tools.</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346400"/>
          </a:xfrm>
          <a:prstGeom prst="rect">
            <a:avLst/>
          </a:prstGeom>
          <a:solidFill>
            <a:srgbClr val="FFFFFF"/>
          </a:solidFill>
          <a:ln/>
        </p:spPr>
      </p:sp>
      <p:sp>
        <p:nvSpPr>
          <p:cNvPr id="4" name="Text 2"/>
          <p:cNvSpPr/>
          <p:nvPr/>
        </p:nvSpPr>
        <p:spPr>
          <a:xfrm>
            <a:off x="870466" y="648891"/>
            <a:ext cx="5899071" cy="737354"/>
          </a:xfrm>
          <a:prstGeom prst="rect">
            <a:avLst/>
          </a:prstGeom>
          <a:noFill/>
          <a:ln/>
        </p:spPr>
        <p:txBody>
          <a:bodyPr wrap="none" rtlCol="0" anchor="t"/>
          <a:lstStyle/>
          <a:p>
            <a:pPr marL="0" indent="0">
              <a:lnSpc>
                <a:spcPts val="5806"/>
              </a:lnSpc>
              <a:buNone/>
            </a:pPr>
            <a:r>
              <a:rPr lang="en-US" sz="4645" dirty="0">
                <a:solidFill>
                  <a:srgbClr val="272D45"/>
                </a:solidFill>
                <a:latin typeface="Kanit" pitchFamily="34" charset="0"/>
                <a:ea typeface="Kanit" pitchFamily="34" charset="-122"/>
                <a:cs typeface="Kanit" pitchFamily="34" charset="-120"/>
              </a:rPr>
              <a:t>Competitive Analysis</a:t>
            </a:r>
            <a:endParaRPr lang="en-US" sz="4645" dirty="0"/>
          </a:p>
        </p:txBody>
      </p:sp>
      <p:pic>
        <p:nvPicPr>
          <p:cNvPr id="5" name="Image 0" descr="preencoded.png"/>
          <p:cNvPicPr>
            <a:picLocks noChangeAspect="1"/>
          </p:cNvPicPr>
          <p:nvPr/>
        </p:nvPicPr>
        <p:blipFill>
          <a:blip r:embed="rId3"/>
          <a:stretch>
            <a:fillRect/>
          </a:stretch>
        </p:blipFill>
        <p:spPr>
          <a:xfrm>
            <a:off x="870466" y="1740098"/>
            <a:ext cx="4060508" cy="2509480"/>
          </a:xfrm>
          <a:prstGeom prst="rect">
            <a:avLst/>
          </a:prstGeom>
        </p:spPr>
      </p:pic>
      <p:sp>
        <p:nvSpPr>
          <p:cNvPr id="6" name="Text 3"/>
          <p:cNvSpPr/>
          <p:nvPr/>
        </p:nvSpPr>
        <p:spPr>
          <a:xfrm>
            <a:off x="870466" y="4544497"/>
            <a:ext cx="2949535" cy="368618"/>
          </a:xfrm>
          <a:prstGeom prst="rect">
            <a:avLst/>
          </a:prstGeom>
          <a:noFill/>
          <a:ln/>
        </p:spPr>
        <p:txBody>
          <a:bodyPr wrap="none" rtlCol="0" anchor="t"/>
          <a:lstStyle/>
          <a:p>
            <a:pPr marL="0" indent="0" algn="l">
              <a:lnSpc>
                <a:spcPts val="2903"/>
              </a:lnSpc>
              <a:buNone/>
            </a:pPr>
            <a:r>
              <a:rPr lang="en-US" sz="2322" dirty="0">
                <a:solidFill>
                  <a:srgbClr val="2C3249"/>
                </a:solidFill>
                <a:latin typeface="Kanit" pitchFamily="34" charset="0"/>
                <a:ea typeface="Kanit" pitchFamily="34" charset="-122"/>
                <a:cs typeface="Kanit" pitchFamily="34" charset="-120"/>
              </a:rPr>
              <a:t>Comparison</a:t>
            </a:r>
            <a:endParaRPr lang="en-US" sz="2322" dirty="0"/>
          </a:p>
        </p:txBody>
      </p:sp>
      <p:sp>
        <p:nvSpPr>
          <p:cNvPr id="7" name="Text 4"/>
          <p:cNvSpPr/>
          <p:nvPr/>
        </p:nvSpPr>
        <p:spPr>
          <a:xfrm>
            <a:off x="870466" y="5054678"/>
            <a:ext cx="4060508" cy="2758233"/>
          </a:xfrm>
          <a:prstGeom prst="rect">
            <a:avLst/>
          </a:prstGeom>
          <a:noFill/>
          <a:ln/>
        </p:spPr>
        <p:txBody>
          <a:bodyPr wrap="square" rtlCol="0" anchor="t"/>
          <a:lstStyle/>
          <a:p>
            <a:pPr marL="0" indent="0" algn="l">
              <a:lnSpc>
                <a:spcPts val="2973"/>
              </a:lnSpc>
              <a:buNone/>
            </a:pPr>
            <a:r>
              <a:rPr lang="en-US" sz="1858" dirty="0">
                <a:solidFill>
                  <a:srgbClr val="2C3249"/>
                </a:solidFill>
                <a:latin typeface="Martel Sans" pitchFamily="34" charset="0"/>
                <a:ea typeface="Martel Sans" pitchFamily="34" charset="-122"/>
                <a:cs typeface="Martel Sans" pitchFamily="34" charset="-120"/>
              </a:rPr>
              <a:t>G.A.I.A stands out from existing pothole detection and infrastructure management solutions with its advanced AI-powered computer vision capabilities and comprehensive data analysis.</a:t>
            </a:r>
            <a:endParaRPr lang="en-US" sz="1858" dirty="0"/>
          </a:p>
        </p:txBody>
      </p:sp>
      <p:pic>
        <p:nvPicPr>
          <p:cNvPr id="8" name="Image 1" descr="preencoded.png"/>
          <p:cNvPicPr>
            <a:picLocks noChangeAspect="1"/>
          </p:cNvPicPr>
          <p:nvPr/>
        </p:nvPicPr>
        <p:blipFill>
          <a:blip r:embed="rId4"/>
          <a:stretch>
            <a:fillRect/>
          </a:stretch>
        </p:blipFill>
        <p:spPr>
          <a:xfrm>
            <a:off x="5284827" y="1740098"/>
            <a:ext cx="4060627" cy="2509599"/>
          </a:xfrm>
          <a:prstGeom prst="rect">
            <a:avLst/>
          </a:prstGeom>
        </p:spPr>
      </p:pic>
      <p:sp>
        <p:nvSpPr>
          <p:cNvPr id="9" name="Text 5"/>
          <p:cNvSpPr/>
          <p:nvPr/>
        </p:nvSpPr>
        <p:spPr>
          <a:xfrm>
            <a:off x="5284827" y="4544616"/>
            <a:ext cx="2949535" cy="368618"/>
          </a:xfrm>
          <a:prstGeom prst="rect">
            <a:avLst/>
          </a:prstGeom>
          <a:noFill/>
          <a:ln/>
        </p:spPr>
        <p:txBody>
          <a:bodyPr wrap="none" rtlCol="0" anchor="t"/>
          <a:lstStyle/>
          <a:p>
            <a:pPr marL="0" indent="0" algn="l">
              <a:lnSpc>
                <a:spcPts val="2903"/>
              </a:lnSpc>
              <a:buNone/>
            </a:pPr>
            <a:r>
              <a:rPr lang="en-US" sz="2322" dirty="0">
                <a:solidFill>
                  <a:srgbClr val="2C3249"/>
                </a:solidFill>
                <a:latin typeface="Kanit" pitchFamily="34" charset="0"/>
                <a:ea typeface="Kanit" pitchFamily="34" charset="-122"/>
                <a:cs typeface="Kanit" pitchFamily="34" charset="-120"/>
              </a:rPr>
              <a:t>Unique Strengths</a:t>
            </a:r>
            <a:endParaRPr lang="en-US" sz="2322" dirty="0"/>
          </a:p>
        </p:txBody>
      </p:sp>
      <p:sp>
        <p:nvSpPr>
          <p:cNvPr id="10" name="Text 6"/>
          <p:cNvSpPr/>
          <p:nvPr/>
        </p:nvSpPr>
        <p:spPr>
          <a:xfrm>
            <a:off x="5284827" y="5054797"/>
            <a:ext cx="4060627" cy="2318275"/>
          </a:xfrm>
          <a:prstGeom prst="rect">
            <a:avLst/>
          </a:prstGeom>
          <a:noFill/>
          <a:ln/>
        </p:spPr>
        <p:txBody>
          <a:bodyPr wrap="square" rtlCol="0" anchor="t"/>
          <a:lstStyle/>
          <a:p>
            <a:pPr marL="0" indent="0" algn="l">
              <a:lnSpc>
                <a:spcPts val="2973"/>
              </a:lnSpc>
              <a:buNone/>
            </a:pPr>
            <a:r>
              <a:rPr lang="en-US" sz="1858" dirty="0">
                <a:solidFill>
                  <a:srgbClr val="2C3249"/>
                </a:solidFill>
                <a:latin typeface="Martel Sans" pitchFamily="34" charset="0"/>
                <a:ea typeface="Martel Sans" pitchFamily="34" charset="-122"/>
                <a:cs typeface="Martel Sans" pitchFamily="34" charset="-120"/>
              </a:rPr>
              <a:t>The system's ability to accurately identify pothole severity, prioritize repairs, and integrate seamlessly with municipal infrastructure sets G.A.I.A apart in the market.</a:t>
            </a:r>
            <a:endParaRPr lang="en-US" sz="1858" dirty="0"/>
          </a:p>
        </p:txBody>
      </p:sp>
      <p:pic>
        <p:nvPicPr>
          <p:cNvPr id="11" name="Image 2" descr="preencoded.png"/>
          <p:cNvPicPr>
            <a:picLocks noChangeAspect="1"/>
          </p:cNvPicPr>
          <p:nvPr/>
        </p:nvPicPr>
        <p:blipFill>
          <a:blip r:embed="rId5"/>
          <a:stretch>
            <a:fillRect/>
          </a:stretch>
        </p:blipFill>
        <p:spPr>
          <a:xfrm>
            <a:off x="9699308" y="1740098"/>
            <a:ext cx="4060627" cy="2509599"/>
          </a:xfrm>
          <a:prstGeom prst="rect">
            <a:avLst/>
          </a:prstGeom>
        </p:spPr>
      </p:pic>
      <p:sp>
        <p:nvSpPr>
          <p:cNvPr id="12" name="Text 7"/>
          <p:cNvSpPr/>
          <p:nvPr/>
        </p:nvSpPr>
        <p:spPr>
          <a:xfrm>
            <a:off x="9699308" y="4544616"/>
            <a:ext cx="2949535" cy="368618"/>
          </a:xfrm>
          <a:prstGeom prst="rect">
            <a:avLst/>
          </a:prstGeom>
          <a:noFill/>
          <a:ln/>
        </p:spPr>
        <p:txBody>
          <a:bodyPr wrap="none" rtlCol="0" anchor="t"/>
          <a:lstStyle/>
          <a:p>
            <a:pPr marL="0" indent="0" algn="l">
              <a:lnSpc>
                <a:spcPts val="2903"/>
              </a:lnSpc>
              <a:buNone/>
            </a:pPr>
            <a:r>
              <a:rPr lang="en-US" sz="2322" dirty="0">
                <a:solidFill>
                  <a:srgbClr val="2C3249"/>
                </a:solidFill>
                <a:latin typeface="Kanit" pitchFamily="34" charset="0"/>
                <a:ea typeface="Kanit" pitchFamily="34" charset="-122"/>
                <a:cs typeface="Kanit" pitchFamily="34" charset="-120"/>
              </a:rPr>
              <a:t>Advantages</a:t>
            </a:r>
            <a:endParaRPr lang="en-US" sz="2322" dirty="0"/>
          </a:p>
        </p:txBody>
      </p:sp>
      <p:sp>
        <p:nvSpPr>
          <p:cNvPr id="13" name="Text 8"/>
          <p:cNvSpPr/>
          <p:nvPr/>
        </p:nvSpPr>
        <p:spPr>
          <a:xfrm>
            <a:off x="9699308" y="5054798"/>
            <a:ext cx="4060627" cy="2318274"/>
          </a:xfrm>
          <a:prstGeom prst="rect">
            <a:avLst/>
          </a:prstGeom>
          <a:noFill/>
          <a:ln/>
        </p:spPr>
        <p:txBody>
          <a:bodyPr wrap="square" rtlCol="0" anchor="t"/>
          <a:lstStyle/>
          <a:p>
            <a:pPr marL="0" indent="0" algn="l">
              <a:lnSpc>
                <a:spcPts val="2973"/>
              </a:lnSpc>
              <a:buNone/>
            </a:pPr>
            <a:r>
              <a:rPr lang="en-US" sz="1858" dirty="0">
                <a:solidFill>
                  <a:srgbClr val="2C3249"/>
                </a:solidFill>
                <a:latin typeface="Martel Sans" pitchFamily="34" charset="0"/>
                <a:ea typeface="Martel Sans" pitchFamily="34" charset="-122"/>
                <a:cs typeface="Martel Sans" pitchFamily="34" charset="-120"/>
              </a:rPr>
              <a:t>G.A.I.A offers cities a cost-effective, scalable solution to proactively manage road infrastructure, reducing maintenance costs and improving driver safety.</a:t>
            </a:r>
            <a:endParaRPr lang="en-US" sz="185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114346"/>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2589728"/>
          </a:xfrm>
          <a:prstGeom prst="rect">
            <a:avLst/>
          </a:prstGeom>
        </p:spPr>
      </p:pic>
      <p:sp>
        <p:nvSpPr>
          <p:cNvPr id="5" name="Text 2"/>
          <p:cNvSpPr/>
          <p:nvPr/>
        </p:nvSpPr>
        <p:spPr>
          <a:xfrm>
            <a:off x="1656636" y="3042358"/>
            <a:ext cx="5179457" cy="647343"/>
          </a:xfrm>
          <a:prstGeom prst="rect">
            <a:avLst/>
          </a:prstGeom>
          <a:noFill/>
          <a:ln/>
        </p:spPr>
        <p:txBody>
          <a:bodyPr wrap="none" rtlCol="0" anchor="t"/>
          <a:lstStyle/>
          <a:p>
            <a:pPr marL="0" indent="0">
              <a:lnSpc>
                <a:spcPts val="5098"/>
              </a:lnSpc>
              <a:buNone/>
            </a:pPr>
            <a:r>
              <a:rPr lang="en-US" sz="4078" dirty="0">
                <a:solidFill>
                  <a:srgbClr val="272D45"/>
                </a:solidFill>
                <a:latin typeface="Kanit" pitchFamily="34" charset="0"/>
                <a:ea typeface="Kanit" pitchFamily="34" charset="-122"/>
                <a:cs typeface="Kanit" pitchFamily="34" charset="-120"/>
              </a:rPr>
              <a:t>Business Model</a:t>
            </a:r>
            <a:endParaRPr lang="en-US" sz="4078" dirty="0"/>
          </a:p>
        </p:txBody>
      </p:sp>
      <p:sp>
        <p:nvSpPr>
          <p:cNvPr id="6" name="Shape 3"/>
          <p:cNvSpPr/>
          <p:nvPr/>
        </p:nvSpPr>
        <p:spPr>
          <a:xfrm>
            <a:off x="1656636" y="4000454"/>
            <a:ext cx="3634264" cy="3626245"/>
          </a:xfrm>
          <a:prstGeom prst="roundRect">
            <a:avLst>
              <a:gd name="adj" fmla="val 2915"/>
            </a:avLst>
          </a:prstGeom>
          <a:solidFill>
            <a:srgbClr val="DFECE9"/>
          </a:solidFill>
          <a:ln w="7620">
            <a:solidFill>
              <a:srgbClr val="C5D2CF"/>
            </a:solidFill>
            <a:prstDash val="solid"/>
          </a:ln>
        </p:spPr>
      </p:sp>
      <p:sp>
        <p:nvSpPr>
          <p:cNvPr id="7" name="Text 4"/>
          <p:cNvSpPr/>
          <p:nvPr/>
        </p:nvSpPr>
        <p:spPr>
          <a:xfrm>
            <a:off x="1871424" y="4215243"/>
            <a:ext cx="3204686" cy="323612"/>
          </a:xfrm>
          <a:prstGeom prst="rect">
            <a:avLst/>
          </a:prstGeom>
          <a:noFill/>
          <a:ln/>
        </p:spPr>
        <p:txBody>
          <a:bodyPr wrap="none" rtlCol="0" anchor="ctr"/>
          <a:lstStyle/>
          <a:p>
            <a:pPr marL="0" indent="0" algn="ctr">
              <a:lnSpc>
                <a:spcPts val="2549"/>
              </a:lnSpc>
              <a:buNone/>
            </a:pPr>
            <a:r>
              <a:rPr lang="en-US" sz="2039" dirty="0">
                <a:solidFill>
                  <a:srgbClr val="2C3249"/>
                </a:solidFill>
                <a:latin typeface="Kanit" pitchFamily="34" charset="0"/>
                <a:ea typeface="Kanit" pitchFamily="34" charset="-122"/>
                <a:cs typeface="Kanit" pitchFamily="34" charset="-120"/>
              </a:rPr>
              <a:t>Revenue Streams</a:t>
            </a:r>
            <a:endParaRPr lang="en-US" sz="2039" dirty="0"/>
          </a:p>
        </p:txBody>
      </p:sp>
      <p:sp>
        <p:nvSpPr>
          <p:cNvPr id="8" name="Text 5"/>
          <p:cNvSpPr/>
          <p:nvPr/>
        </p:nvSpPr>
        <p:spPr>
          <a:xfrm>
            <a:off x="1871424" y="4663156"/>
            <a:ext cx="3204686" cy="2782672"/>
          </a:xfrm>
          <a:prstGeom prst="rect">
            <a:avLst/>
          </a:prstGeom>
          <a:noFill/>
          <a:ln/>
        </p:spPr>
        <p:txBody>
          <a:bodyPr wrap="square" rtlCol="0" anchor="ctr"/>
          <a:lstStyle/>
          <a:p>
            <a:pPr marL="0" indent="0" algn="just">
              <a:lnSpc>
                <a:spcPts val="2610"/>
              </a:lnSpc>
              <a:buNone/>
            </a:pPr>
            <a:r>
              <a:rPr lang="en-US" sz="1631" dirty="0">
                <a:solidFill>
                  <a:srgbClr val="2C3249"/>
                </a:solidFill>
                <a:latin typeface="Martel Sans" pitchFamily="34" charset="0"/>
                <a:ea typeface="Martel Sans" pitchFamily="34" charset="-122"/>
                <a:cs typeface="Martel Sans" pitchFamily="34" charset="-120"/>
              </a:rPr>
              <a:t>G.A.I.A. will generate revenue through product sales, subscription services, and data analytics services to help cities and departments identify and address infrastructure issues.</a:t>
            </a:r>
            <a:endParaRPr lang="en-US" sz="1631" dirty="0"/>
          </a:p>
        </p:txBody>
      </p:sp>
      <p:sp>
        <p:nvSpPr>
          <p:cNvPr id="9" name="Shape 6"/>
          <p:cNvSpPr/>
          <p:nvPr/>
        </p:nvSpPr>
        <p:spPr>
          <a:xfrm>
            <a:off x="5498068" y="4000454"/>
            <a:ext cx="3634264" cy="3626245"/>
          </a:xfrm>
          <a:prstGeom prst="roundRect">
            <a:avLst>
              <a:gd name="adj" fmla="val 2915"/>
            </a:avLst>
          </a:prstGeom>
          <a:solidFill>
            <a:srgbClr val="DFECE9"/>
          </a:solidFill>
          <a:ln w="7620">
            <a:solidFill>
              <a:srgbClr val="C5D2CF"/>
            </a:solidFill>
            <a:prstDash val="solid"/>
          </a:ln>
        </p:spPr>
      </p:sp>
      <p:sp>
        <p:nvSpPr>
          <p:cNvPr id="10" name="Text 7"/>
          <p:cNvSpPr/>
          <p:nvPr/>
        </p:nvSpPr>
        <p:spPr>
          <a:xfrm>
            <a:off x="5712856" y="4215243"/>
            <a:ext cx="3204685" cy="323612"/>
          </a:xfrm>
          <a:prstGeom prst="rect">
            <a:avLst/>
          </a:prstGeom>
          <a:noFill/>
          <a:ln/>
        </p:spPr>
        <p:txBody>
          <a:bodyPr wrap="none" rtlCol="0" anchor="ctr"/>
          <a:lstStyle/>
          <a:p>
            <a:pPr marL="0" indent="0" algn="ctr">
              <a:lnSpc>
                <a:spcPts val="2549"/>
              </a:lnSpc>
              <a:buNone/>
            </a:pPr>
            <a:r>
              <a:rPr lang="en-US" sz="2039" dirty="0">
                <a:solidFill>
                  <a:srgbClr val="2C3249"/>
                </a:solidFill>
                <a:latin typeface="Kanit" pitchFamily="34" charset="0"/>
                <a:ea typeface="Kanit" pitchFamily="34" charset="-122"/>
                <a:cs typeface="Kanit" pitchFamily="34" charset="-120"/>
              </a:rPr>
              <a:t>Pricing Strategy</a:t>
            </a:r>
            <a:endParaRPr lang="en-US" sz="2039" dirty="0"/>
          </a:p>
        </p:txBody>
      </p:sp>
      <p:sp>
        <p:nvSpPr>
          <p:cNvPr id="11" name="Text 8"/>
          <p:cNvSpPr/>
          <p:nvPr/>
        </p:nvSpPr>
        <p:spPr>
          <a:xfrm>
            <a:off x="5712857" y="4663156"/>
            <a:ext cx="3204686" cy="2782672"/>
          </a:xfrm>
          <a:prstGeom prst="rect">
            <a:avLst/>
          </a:prstGeom>
          <a:noFill/>
          <a:ln/>
        </p:spPr>
        <p:txBody>
          <a:bodyPr wrap="square" rtlCol="0" anchor="ctr"/>
          <a:lstStyle/>
          <a:p>
            <a:pPr marL="0" indent="0" algn="just">
              <a:lnSpc>
                <a:spcPts val="2610"/>
              </a:lnSpc>
              <a:buNone/>
            </a:pPr>
            <a:r>
              <a:rPr lang="en-US" sz="1631" dirty="0">
                <a:solidFill>
                  <a:srgbClr val="2C3249"/>
                </a:solidFill>
                <a:latin typeface="Martel Sans" pitchFamily="34" charset="0"/>
                <a:ea typeface="Martel Sans" pitchFamily="34" charset="-122"/>
                <a:cs typeface="Martel Sans" pitchFamily="34" charset="-120"/>
              </a:rPr>
              <a:t>G.A.I.A. will use a tiered pricing model, offering a basic free version and premium subscriptions with advanced features and support. Pricing will be competitive and aligned with the value delivered.</a:t>
            </a:r>
            <a:endParaRPr lang="en-US" sz="1631" dirty="0"/>
          </a:p>
        </p:txBody>
      </p:sp>
      <p:sp>
        <p:nvSpPr>
          <p:cNvPr id="12" name="Shape 9"/>
          <p:cNvSpPr/>
          <p:nvPr/>
        </p:nvSpPr>
        <p:spPr>
          <a:xfrm>
            <a:off x="9339501" y="4000454"/>
            <a:ext cx="3634264" cy="3626245"/>
          </a:xfrm>
          <a:prstGeom prst="roundRect">
            <a:avLst>
              <a:gd name="adj" fmla="val 2915"/>
            </a:avLst>
          </a:prstGeom>
          <a:solidFill>
            <a:srgbClr val="DFECE9"/>
          </a:solidFill>
          <a:ln w="7620">
            <a:solidFill>
              <a:srgbClr val="C5D2CF"/>
            </a:solidFill>
            <a:prstDash val="solid"/>
          </a:ln>
        </p:spPr>
      </p:sp>
      <p:sp>
        <p:nvSpPr>
          <p:cNvPr id="13" name="Text 10"/>
          <p:cNvSpPr/>
          <p:nvPr/>
        </p:nvSpPr>
        <p:spPr>
          <a:xfrm>
            <a:off x="9554289" y="4215243"/>
            <a:ext cx="3204686" cy="323612"/>
          </a:xfrm>
          <a:prstGeom prst="rect">
            <a:avLst/>
          </a:prstGeom>
          <a:noFill/>
          <a:ln/>
        </p:spPr>
        <p:txBody>
          <a:bodyPr wrap="none" rtlCol="0" anchor="ctr"/>
          <a:lstStyle/>
          <a:p>
            <a:pPr marL="0" indent="0" algn="ctr">
              <a:lnSpc>
                <a:spcPts val="2549"/>
              </a:lnSpc>
              <a:buNone/>
            </a:pPr>
            <a:r>
              <a:rPr lang="en-US" sz="2039" dirty="0">
                <a:solidFill>
                  <a:srgbClr val="2C3249"/>
                </a:solidFill>
                <a:latin typeface="Kanit" pitchFamily="34" charset="0"/>
                <a:ea typeface="Kanit" pitchFamily="34" charset="-122"/>
                <a:cs typeface="Kanit" pitchFamily="34" charset="-120"/>
              </a:rPr>
              <a:t>Monetization Opportunities</a:t>
            </a:r>
            <a:endParaRPr lang="en-US" sz="2039" dirty="0"/>
          </a:p>
        </p:txBody>
      </p:sp>
      <p:sp>
        <p:nvSpPr>
          <p:cNvPr id="14" name="Text 11"/>
          <p:cNvSpPr/>
          <p:nvPr/>
        </p:nvSpPr>
        <p:spPr>
          <a:xfrm>
            <a:off x="9554289" y="4663155"/>
            <a:ext cx="3204686" cy="2782673"/>
          </a:xfrm>
          <a:prstGeom prst="rect">
            <a:avLst/>
          </a:prstGeom>
          <a:noFill/>
          <a:ln/>
        </p:spPr>
        <p:txBody>
          <a:bodyPr wrap="square" rtlCol="0" anchor="ctr"/>
          <a:lstStyle/>
          <a:p>
            <a:pPr marL="0" indent="0" algn="just">
              <a:lnSpc>
                <a:spcPts val="2610"/>
              </a:lnSpc>
              <a:buNone/>
            </a:pPr>
            <a:r>
              <a:rPr lang="en-US" sz="1631" dirty="0">
                <a:solidFill>
                  <a:srgbClr val="2C3249"/>
                </a:solidFill>
                <a:latin typeface="Martel Sans" pitchFamily="34" charset="0"/>
                <a:ea typeface="Martel Sans" pitchFamily="34" charset="-122"/>
                <a:cs typeface="Martel Sans" pitchFamily="34" charset="-120"/>
              </a:rPr>
              <a:t>By leveraging the rich data collected, G.A.I.A. can also provide valuable analytics and insights to generate additional revenue streams through data-driven services.</a:t>
            </a:r>
            <a:endParaRPr lang="en-US" sz="163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27577" y="957143"/>
            <a:ext cx="5499973" cy="687348"/>
          </a:xfrm>
          <a:prstGeom prst="rect">
            <a:avLst/>
          </a:prstGeom>
          <a:noFill/>
          <a:ln/>
        </p:spPr>
        <p:txBody>
          <a:bodyPr wrap="none" rtlCol="0" anchor="t"/>
          <a:lstStyle/>
          <a:p>
            <a:pPr marL="0" indent="0">
              <a:lnSpc>
                <a:spcPts val="5413"/>
              </a:lnSpc>
              <a:buNone/>
            </a:pPr>
            <a:r>
              <a:rPr lang="en-US" sz="4331" dirty="0">
                <a:solidFill>
                  <a:srgbClr val="272D45"/>
                </a:solidFill>
                <a:latin typeface="Kanit" pitchFamily="34" charset="0"/>
                <a:ea typeface="Kanit" pitchFamily="34" charset="-122"/>
                <a:cs typeface="Kanit" pitchFamily="34" charset="-120"/>
              </a:rPr>
              <a:t>Roadmap</a:t>
            </a:r>
            <a:endParaRPr lang="en-US" sz="4331" dirty="0"/>
          </a:p>
        </p:txBody>
      </p:sp>
      <p:sp>
        <p:nvSpPr>
          <p:cNvPr id="6" name="Shape 3"/>
          <p:cNvSpPr/>
          <p:nvPr/>
        </p:nvSpPr>
        <p:spPr>
          <a:xfrm>
            <a:off x="4735592" y="1974413"/>
            <a:ext cx="43934" cy="5297924"/>
          </a:xfrm>
          <a:prstGeom prst="roundRect">
            <a:avLst>
              <a:gd name="adj" fmla="val 225337"/>
            </a:avLst>
          </a:prstGeom>
          <a:solidFill>
            <a:srgbClr val="C5D2CF"/>
          </a:solidFill>
          <a:ln/>
        </p:spPr>
      </p:sp>
      <p:sp>
        <p:nvSpPr>
          <p:cNvPr id="7" name="Shape 4"/>
          <p:cNvSpPr/>
          <p:nvPr/>
        </p:nvSpPr>
        <p:spPr>
          <a:xfrm>
            <a:off x="5004971" y="2447270"/>
            <a:ext cx="769977" cy="43934"/>
          </a:xfrm>
          <a:prstGeom prst="roundRect">
            <a:avLst>
              <a:gd name="adj" fmla="val 225337"/>
            </a:avLst>
          </a:prstGeom>
          <a:solidFill>
            <a:srgbClr val="C5D2CF"/>
          </a:solidFill>
          <a:ln/>
        </p:spPr>
      </p:sp>
      <p:sp>
        <p:nvSpPr>
          <p:cNvPr id="8" name="Shape 5"/>
          <p:cNvSpPr/>
          <p:nvPr/>
        </p:nvSpPr>
        <p:spPr>
          <a:xfrm>
            <a:off x="4510028" y="2221825"/>
            <a:ext cx="494943" cy="494943"/>
          </a:xfrm>
          <a:prstGeom prst="roundRect">
            <a:avLst>
              <a:gd name="adj" fmla="val 20002"/>
            </a:avLst>
          </a:prstGeom>
          <a:solidFill>
            <a:srgbClr val="DFECE9"/>
          </a:solidFill>
          <a:ln w="7620">
            <a:solidFill>
              <a:srgbClr val="C5D2CF"/>
            </a:solidFill>
            <a:prstDash val="solid"/>
          </a:ln>
        </p:spPr>
      </p:sp>
      <p:sp>
        <p:nvSpPr>
          <p:cNvPr id="9" name="Text 6"/>
          <p:cNvSpPr/>
          <p:nvPr/>
        </p:nvSpPr>
        <p:spPr>
          <a:xfrm>
            <a:off x="4707315" y="2304217"/>
            <a:ext cx="100370" cy="330041"/>
          </a:xfrm>
          <a:prstGeom prst="rect">
            <a:avLst/>
          </a:prstGeom>
          <a:noFill/>
          <a:ln/>
        </p:spPr>
        <p:txBody>
          <a:bodyPr wrap="none" rtlCol="0" anchor="t"/>
          <a:lstStyle/>
          <a:p>
            <a:pPr marL="0" indent="0" algn="ctr">
              <a:lnSpc>
                <a:spcPts val="2598"/>
              </a:lnSpc>
              <a:buNone/>
            </a:pPr>
            <a:r>
              <a:rPr lang="en-US" sz="2598" dirty="0">
                <a:solidFill>
                  <a:srgbClr val="2C3249"/>
                </a:solidFill>
                <a:latin typeface="Kanit" pitchFamily="34" charset="0"/>
                <a:ea typeface="Kanit" pitchFamily="34" charset="-122"/>
                <a:cs typeface="Kanit" pitchFamily="34" charset="-120"/>
              </a:rPr>
              <a:t>1</a:t>
            </a:r>
            <a:endParaRPr lang="en-US" sz="2598" dirty="0"/>
          </a:p>
        </p:txBody>
      </p:sp>
      <p:sp>
        <p:nvSpPr>
          <p:cNvPr id="10" name="Text 7"/>
          <p:cNvSpPr/>
          <p:nvPr/>
        </p:nvSpPr>
        <p:spPr>
          <a:xfrm>
            <a:off x="5967412" y="2194322"/>
            <a:ext cx="2749987" cy="343733"/>
          </a:xfrm>
          <a:prstGeom prst="rect">
            <a:avLst/>
          </a:prstGeom>
          <a:noFill/>
          <a:ln/>
        </p:spPr>
        <p:txBody>
          <a:bodyPr wrap="none" rtlCol="0" anchor="t"/>
          <a:lstStyle/>
          <a:p>
            <a:pPr marL="0" indent="0" algn="l">
              <a:lnSpc>
                <a:spcPts val="2707"/>
              </a:lnSpc>
              <a:buNone/>
            </a:pPr>
            <a:r>
              <a:rPr lang="en-US" sz="2165" dirty="0">
                <a:solidFill>
                  <a:srgbClr val="2C3249"/>
                </a:solidFill>
                <a:latin typeface="Kanit" pitchFamily="34" charset="0"/>
                <a:ea typeface="Kanit" pitchFamily="34" charset="-122"/>
                <a:cs typeface="Kanit" pitchFamily="34" charset="-120"/>
              </a:rPr>
              <a:t>Short-Term Goals</a:t>
            </a:r>
            <a:endParaRPr lang="en-US" sz="2165" dirty="0"/>
          </a:p>
        </p:txBody>
      </p:sp>
      <p:sp>
        <p:nvSpPr>
          <p:cNvPr id="11" name="Text 8"/>
          <p:cNvSpPr/>
          <p:nvPr/>
        </p:nvSpPr>
        <p:spPr>
          <a:xfrm>
            <a:off x="5967412" y="2669977"/>
            <a:ext cx="7893010" cy="703898"/>
          </a:xfrm>
          <a:prstGeom prst="rect">
            <a:avLst/>
          </a:prstGeom>
          <a:noFill/>
          <a:ln/>
        </p:spPr>
        <p:txBody>
          <a:bodyPr wrap="square" rtlCol="0" anchor="t"/>
          <a:lstStyle/>
          <a:p>
            <a:pPr marL="0" indent="0" algn="l">
              <a:lnSpc>
                <a:spcPts val="2772"/>
              </a:lnSpc>
              <a:buNone/>
            </a:pPr>
            <a:r>
              <a:rPr lang="en-US" sz="1732" dirty="0">
                <a:solidFill>
                  <a:srgbClr val="2C3249"/>
                </a:solidFill>
                <a:latin typeface="Martel Sans" pitchFamily="34" charset="0"/>
                <a:ea typeface="Martel Sans" pitchFamily="34" charset="-122"/>
                <a:cs typeface="Martel Sans" pitchFamily="34" charset="-120"/>
              </a:rPr>
              <a:t>Launch G.A.I.A in 3 major cities, onboard 5,000 users, and continually improve the app based on user feedback.</a:t>
            </a:r>
            <a:endParaRPr lang="en-US" sz="1732" dirty="0"/>
          </a:p>
        </p:txBody>
      </p:sp>
      <p:sp>
        <p:nvSpPr>
          <p:cNvPr id="12" name="Shape 9"/>
          <p:cNvSpPr/>
          <p:nvPr/>
        </p:nvSpPr>
        <p:spPr>
          <a:xfrm>
            <a:off x="5004971" y="4286548"/>
            <a:ext cx="769977" cy="43934"/>
          </a:xfrm>
          <a:prstGeom prst="roundRect">
            <a:avLst>
              <a:gd name="adj" fmla="val 225337"/>
            </a:avLst>
          </a:prstGeom>
          <a:solidFill>
            <a:srgbClr val="C5D2CF"/>
          </a:solidFill>
          <a:ln/>
        </p:spPr>
      </p:sp>
      <p:sp>
        <p:nvSpPr>
          <p:cNvPr id="13" name="Shape 10"/>
          <p:cNvSpPr/>
          <p:nvPr/>
        </p:nvSpPr>
        <p:spPr>
          <a:xfrm>
            <a:off x="4510028" y="4061103"/>
            <a:ext cx="494943" cy="494943"/>
          </a:xfrm>
          <a:prstGeom prst="roundRect">
            <a:avLst>
              <a:gd name="adj" fmla="val 20002"/>
            </a:avLst>
          </a:prstGeom>
          <a:solidFill>
            <a:srgbClr val="DFECE9"/>
          </a:solidFill>
          <a:ln w="7620">
            <a:solidFill>
              <a:srgbClr val="C5D2CF"/>
            </a:solidFill>
            <a:prstDash val="solid"/>
          </a:ln>
        </p:spPr>
      </p:sp>
      <p:sp>
        <p:nvSpPr>
          <p:cNvPr id="14" name="Text 11"/>
          <p:cNvSpPr/>
          <p:nvPr/>
        </p:nvSpPr>
        <p:spPr>
          <a:xfrm>
            <a:off x="4673977" y="4143494"/>
            <a:ext cx="167045" cy="330041"/>
          </a:xfrm>
          <a:prstGeom prst="rect">
            <a:avLst/>
          </a:prstGeom>
          <a:noFill/>
          <a:ln/>
        </p:spPr>
        <p:txBody>
          <a:bodyPr wrap="none" rtlCol="0" anchor="t"/>
          <a:lstStyle/>
          <a:p>
            <a:pPr marL="0" indent="0" algn="ctr">
              <a:lnSpc>
                <a:spcPts val="2598"/>
              </a:lnSpc>
              <a:buNone/>
            </a:pPr>
            <a:r>
              <a:rPr lang="en-US" sz="2598" dirty="0">
                <a:solidFill>
                  <a:srgbClr val="2C3249"/>
                </a:solidFill>
                <a:latin typeface="Kanit" pitchFamily="34" charset="0"/>
                <a:ea typeface="Kanit" pitchFamily="34" charset="-122"/>
                <a:cs typeface="Kanit" pitchFamily="34" charset="-120"/>
              </a:rPr>
              <a:t>2</a:t>
            </a:r>
            <a:endParaRPr lang="en-US" sz="2598" dirty="0"/>
          </a:p>
        </p:txBody>
      </p:sp>
      <p:sp>
        <p:nvSpPr>
          <p:cNvPr id="15" name="Text 12"/>
          <p:cNvSpPr/>
          <p:nvPr/>
        </p:nvSpPr>
        <p:spPr>
          <a:xfrm>
            <a:off x="5967412" y="4033599"/>
            <a:ext cx="3036213" cy="343733"/>
          </a:xfrm>
          <a:prstGeom prst="rect">
            <a:avLst/>
          </a:prstGeom>
          <a:noFill/>
          <a:ln/>
        </p:spPr>
        <p:txBody>
          <a:bodyPr wrap="none" rtlCol="0" anchor="t"/>
          <a:lstStyle/>
          <a:p>
            <a:pPr marL="0" indent="0" algn="l">
              <a:lnSpc>
                <a:spcPts val="2707"/>
              </a:lnSpc>
              <a:buNone/>
            </a:pPr>
            <a:r>
              <a:rPr lang="en-US" sz="2165" dirty="0">
                <a:solidFill>
                  <a:srgbClr val="2C3249"/>
                </a:solidFill>
                <a:latin typeface="Kanit" pitchFamily="34" charset="0"/>
                <a:ea typeface="Kanit" pitchFamily="34" charset="-122"/>
                <a:cs typeface="Kanit" pitchFamily="34" charset="-120"/>
              </a:rPr>
              <a:t>Medium-Term Expansion</a:t>
            </a:r>
            <a:endParaRPr lang="en-US" sz="2165" dirty="0"/>
          </a:p>
        </p:txBody>
      </p:sp>
      <p:sp>
        <p:nvSpPr>
          <p:cNvPr id="16" name="Text 13"/>
          <p:cNvSpPr/>
          <p:nvPr/>
        </p:nvSpPr>
        <p:spPr>
          <a:xfrm>
            <a:off x="5967412" y="4509254"/>
            <a:ext cx="7893010" cy="703898"/>
          </a:xfrm>
          <a:prstGeom prst="rect">
            <a:avLst/>
          </a:prstGeom>
          <a:noFill/>
          <a:ln/>
        </p:spPr>
        <p:txBody>
          <a:bodyPr wrap="square" rtlCol="0" anchor="t"/>
          <a:lstStyle/>
          <a:p>
            <a:pPr marL="0" indent="0" algn="l">
              <a:lnSpc>
                <a:spcPts val="2772"/>
              </a:lnSpc>
              <a:buNone/>
            </a:pPr>
            <a:r>
              <a:rPr lang="en-US" sz="1732" dirty="0">
                <a:solidFill>
                  <a:srgbClr val="2C3249"/>
                </a:solidFill>
                <a:latin typeface="Martel Sans" pitchFamily="34" charset="0"/>
                <a:ea typeface="Martel Sans" pitchFamily="34" charset="-122"/>
                <a:cs typeface="Martel Sans" pitchFamily="34" charset="-120"/>
              </a:rPr>
              <a:t>Expand to 10 additional cities, grow the user base to 50,000, and develop new features like pothole prediction and automated reporting.</a:t>
            </a:r>
            <a:endParaRPr lang="en-US" sz="1732" dirty="0"/>
          </a:p>
        </p:txBody>
      </p:sp>
      <p:sp>
        <p:nvSpPr>
          <p:cNvPr id="17" name="Shape 14"/>
          <p:cNvSpPr/>
          <p:nvPr/>
        </p:nvSpPr>
        <p:spPr>
          <a:xfrm>
            <a:off x="5004971" y="6125825"/>
            <a:ext cx="769977" cy="43934"/>
          </a:xfrm>
          <a:prstGeom prst="roundRect">
            <a:avLst>
              <a:gd name="adj" fmla="val 225337"/>
            </a:avLst>
          </a:prstGeom>
          <a:solidFill>
            <a:srgbClr val="C5D2CF"/>
          </a:solidFill>
          <a:ln/>
        </p:spPr>
      </p:sp>
      <p:sp>
        <p:nvSpPr>
          <p:cNvPr id="18" name="Shape 15"/>
          <p:cNvSpPr/>
          <p:nvPr/>
        </p:nvSpPr>
        <p:spPr>
          <a:xfrm>
            <a:off x="4510028" y="5900380"/>
            <a:ext cx="494943" cy="494943"/>
          </a:xfrm>
          <a:prstGeom prst="roundRect">
            <a:avLst>
              <a:gd name="adj" fmla="val 20002"/>
            </a:avLst>
          </a:prstGeom>
          <a:solidFill>
            <a:srgbClr val="DFECE9"/>
          </a:solidFill>
          <a:ln w="7620">
            <a:solidFill>
              <a:srgbClr val="C5D2CF"/>
            </a:solidFill>
            <a:prstDash val="solid"/>
          </a:ln>
        </p:spPr>
      </p:sp>
      <p:sp>
        <p:nvSpPr>
          <p:cNvPr id="19" name="Text 16"/>
          <p:cNvSpPr/>
          <p:nvPr/>
        </p:nvSpPr>
        <p:spPr>
          <a:xfrm>
            <a:off x="4672667" y="5982772"/>
            <a:ext cx="169664" cy="330041"/>
          </a:xfrm>
          <a:prstGeom prst="rect">
            <a:avLst/>
          </a:prstGeom>
          <a:noFill/>
          <a:ln/>
        </p:spPr>
        <p:txBody>
          <a:bodyPr wrap="none" rtlCol="0" anchor="t"/>
          <a:lstStyle/>
          <a:p>
            <a:pPr marL="0" indent="0" algn="ctr">
              <a:lnSpc>
                <a:spcPts val="2598"/>
              </a:lnSpc>
              <a:buNone/>
            </a:pPr>
            <a:r>
              <a:rPr lang="en-US" sz="2598" dirty="0">
                <a:solidFill>
                  <a:srgbClr val="2C3249"/>
                </a:solidFill>
                <a:latin typeface="Kanit" pitchFamily="34" charset="0"/>
                <a:ea typeface="Kanit" pitchFamily="34" charset="-122"/>
                <a:cs typeface="Kanit" pitchFamily="34" charset="-120"/>
              </a:rPr>
              <a:t>3</a:t>
            </a:r>
            <a:endParaRPr lang="en-US" sz="2598" dirty="0"/>
          </a:p>
        </p:txBody>
      </p:sp>
      <p:sp>
        <p:nvSpPr>
          <p:cNvPr id="20" name="Text 17"/>
          <p:cNvSpPr/>
          <p:nvPr/>
        </p:nvSpPr>
        <p:spPr>
          <a:xfrm>
            <a:off x="5967412" y="5872877"/>
            <a:ext cx="2749987" cy="343733"/>
          </a:xfrm>
          <a:prstGeom prst="rect">
            <a:avLst/>
          </a:prstGeom>
          <a:noFill/>
          <a:ln/>
        </p:spPr>
        <p:txBody>
          <a:bodyPr wrap="none" rtlCol="0" anchor="t"/>
          <a:lstStyle/>
          <a:p>
            <a:pPr marL="0" indent="0" algn="l">
              <a:lnSpc>
                <a:spcPts val="2707"/>
              </a:lnSpc>
              <a:buNone/>
            </a:pPr>
            <a:r>
              <a:rPr lang="en-US" sz="2165" dirty="0">
                <a:solidFill>
                  <a:srgbClr val="2C3249"/>
                </a:solidFill>
                <a:latin typeface="Kanit" pitchFamily="34" charset="0"/>
                <a:ea typeface="Kanit" pitchFamily="34" charset="-122"/>
                <a:cs typeface="Kanit" pitchFamily="34" charset="-120"/>
              </a:rPr>
              <a:t>Long-Term Vision</a:t>
            </a:r>
            <a:endParaRPr lang="en-US" sz="2165" dirty="0"/>
          </a:p>
        </p:txBody>
      </p:sp>
      <p:sp>
        <p:nvSpPr>
          <p:cNvPr id="21" name="Text 18"/>
          <p:cNvSpPr/>
          <p:nvPr/>
        </p:nvSpPr>
        <p:spPr>
          <a:xfrm>
            <a:off x="5967412" y="6348532"/>
            <a:ext cx="7893010" cy="703898"/>
          </a:xfrm>
          <a:prstGeom prst="rect">
            <a:avLst/>
          </a:prstGeom>
          <a:noFill/>
          <a:ln/>
        </p:spPr>
        <p:txBody>
          <a:bodyPr wrap="square" rtlCol="0" anchor="t"/>
          <a:lstStyle/>
          <a:p>
            <a:pPr marL="0" indent="0" algn="l">
              <a:lnSpc>
                <a:spcPts val="2772"/>
              </a:lnSpc>
              <a:buNone/>
            </a:pPr>
            <a:r>
              <a:rPr lang="en-US" sz="1732" dirty="0">
                <a:solidFill>
                  <a:srgbClr val="2C3249"/>
                </a:solidFill>
                <a:latin typeface="Martel Sans" pitchFamily="34" charset="0"/>
                <a:ea typeface="Martel Sans" pitchFamily="34" charset="-122"/>
                <a:cs typeface="Martel Sans" pitchFamily="34" charset="-120"/>
              </a:rPr>
              <a:t>Become the industry-leading ground assessment and identification assistant, serving over 1 million users across the country.</a:t>
            </a:r>
            <a:endParaRPr lang="en-US" sz="1732"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1001</Words>
  <Application>Microsoft Office PowerPoint</Application>
  <PresentationFormat>Custom</PresentationFormat>
  <Paragraphs>107</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Harrington</vt:lpstr>
      <vt:lpstr>Kanit</vt:lpstr>
      <vt:lpstr>Martel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Anshul Gada</cp:lastModifiedBy>
  <cp:revision>13</cp:revision>
  <dcterms:created xsi:type="dcterms:W3CDTF">2024-06-29T05:12:59Z</dcterms:created>
  <dcterms:modified xsi:type="dcterms:W3CDTF">2025-09-23T21:26:39Z</dcterms:modified>
</cp:coreProperties>
</file>